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98" r:id="rId3"/>
    <p:sldId id="299" r:id="rId4"/>
    <p:sldId id="300" r:id="rId5"/>
    <p:sldId id="302" r:id="rId6"/>
    <p:sldId id="303" r:id="rId7"/>
    <p:sldId id="304" r:id="rId8"/>
    <p:sldId id="305" r:id="rId9"/>
    <p:sldId id="310" r:id="rId10"/>
    <p:sldId id="311" r:id="rId11"/>
    <p:sldId id="312" r:id="rId12"/>
    <p:sldId id="314" r:id="rId13"/>
    <p:sldId id="315" r:id="rId14"/>
    <p:sldId id="316" r:id="rId15"/>
    <p:sldId id="317" r:id="rId16"/>
    <p:sldId id="318" r:id="rId17"/>
    <p:sldId id="293" r:id="rId18"/>
    <p:sldId id="264" r:id="rId19"/>
    <p:sldId id="265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0" autoAdjust="0"/>
    <p:restoredTop sz="94660"/>
  </p:normalViewPr>
  <p:slideViewPr>
    <p:cSldViewPr snapToGrid="0">
      <p:cViewPr varScale="1">
        <p:scale>
          <a:sx n="85" d="100"/>
          <a:sy n="85" d="100"/>
        </p:scale>
        <p:origin x="131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以昀 鄭" userId="92959bfd25a902fd" providerId="LiveId" clId="{F9BCCCE6-3ED5-4CBF-9783-96513CDA2233}"/>
    <pc:docChg chg="modSld">
      <pc:chgData name="以昀 鄭" userId="92959bfd25a902fd" providerId="LiveId" clId="{F9BCCCE6-3ED5-4CBF-9783-96513CDA2233}" dt="2020-10-17T12:19:29.809" v="77" actId="20577"/>
      <pc:docMkLst>
        <pc:docMk/>
      </pc:docMkLst>
      <pc:sldChg chg="modSp">
        <pc:chgData name="以昀 鄭" userId="92959bfd25a902fd" providerId="LiveId" clId="{F9BCCCE6-3ED5-4CBF-9783-96513CDA2233}" dt="2020-10-16T07:16:24.817" v="0" actId="1076"/>
        <pc:sldMkLst>
          <pc:docMk/>
          <pc:sldMk cId="0" sldId="299"/>
        </pc:sldMkLst>
        <pc:spChg chg="mod">
          <ac:chgData name="以昀 鄭" userId="92959bfd25a902fd" providerId="LiveId" clId="{F9BCCCE6-3ED5-4CBF-9783-96513CDA2233}" dt="2020-10-16T07:16:24.817" v="0" actId="1076"/>
          <ac:spMkLst>
            <pc:docMk/>
            <pc:sldMk cId="0" sldId="299"/>
            <ac:spMk id="5" creationId="{F36B0FDB-5F82-4B18-8B2E-80ECBF69D58D}"/>
          </ac:spMkLst>
        </pc:spChg>
      </pc:sldChg>
      <pc:sldChg chg="modSp">
        <pc:chgData name="以昀 鄭" userId="92959bfd25a902fd" providerId="LiveId" clId="{F9BCCCE6-3ED5-4CBF-9783-96513CDA2233}" dt="2020-10-17T12:19:29.809" v="77" actId="20577"/>
        <pc:sldMkLst>
          <pc:docMk/>
          <pc:sldMk cId="4285194357" sldId="305"/>
        </pc:sldMkLst>
        <pc:spChg chg="mod">
          <ac:chgData name="以昀 鄭" userId="92959bfd25a902fd" providerId="LiveId" clId="{F9BCCCE6-3ED5-4CBF-9783-96513CDA2233}" dt="2020-10-17T12:19:29.809" v="77" actId="20577"/>
          <ac:spMkLst>
            <pc:docMk/>
            <pc:sldMk cId="4285194357" sldId="305"/>
            <ac:spMk id="15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89DBF-CE24-408F-B0FF-C7E9A71AACC5}" type="datetimeFigureOut">
              <a:rPr lang="zh-TW" altLang="en-US" smtClean="0"/>
              <a:t>2020/10/18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39533-9512-4105-82DF-6654EC5266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1408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6719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0425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1721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2552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0844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9876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300" cy="446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4697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8208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7742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2529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2020/10/18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6964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2020/10/18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8198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2020/10/18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3702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2020/10/18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3325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2020/10/18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2055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2020/10/18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049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2020/10/18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1976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2020/10/18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0020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2020/10/18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4238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2020/10/18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5946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2020/10/18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7081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167A1-8226-428D-99C2-CDF7BD754612}" type="datetimeFigureOut">
              <a:rPr lang="zh-TW" altLang="en-US" smtClean="0"/>
              <a:t>2020/10/18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1393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09.1556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hyperlink" Target="https://www.cs.toronto.edu/~kriz/cifar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c.ncku.edu.tw/download/" TargetMode="External"/><Relationship Id="rId4" Type="http://schemas.openxmlformats.org/officeDocument/2006/relationships/hyperlink" Target="https://opencv.org/release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1143000" y="879894"/>
            <a:ext cx="6858000" cy="2609828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b" anchorCtr="0">
            <a:noAutofit/>
          </a:bodyPr>
          <a:lstStyle/>
          <a:p>
            <a:pPr>
              <a:buSzPct val="25000"/>
            </a:pPr>
            <a:r>
              <a:rPr lang="zh-TW" altLang="en-US" sz="2700" b="1" dirty="0">
                <a:latin typeface="Arial"/>
                <a:ea typeface="Arial"/>
                <a:cs typeface="Arial"/>
                <a:sym typeface="Arial"/>
              </a:rPr>
              <a:t>影像處理、電腦視覺及深度學習概論 </a:t>
            </a:r>
            <a:r>
              <a:rPr lang="en-US" altLang="zh-TW" sz="2700" b="1" dirty="0">
                <a:latin typeface="Arial"/>
                <a:ea typeface="Arial"/>
                <a:cs typeface="Arial"/>
                <a:sym typeface="Arial"/>
              </a:rPr>
              <a:t>(Introduction to Image Processing, Computer Vision and Deep Learning)</a:t>
            </a:r>
            <a:br>
              <a:rPr lang="zh-TW" altLang="en-US" sz="2700" dirty="0">
                <a:latin typeface="Arial"/>
                <a:ea typeface="Arial"/>
                <a:cs typeface="Arial"/>
                <a:sym typeface="Arial"/>
              </a:rPr>
            </a:br>
            <a:br>
              <a:rPr lang="zh-TW" altLang="en-US" sz="2700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700" dirty="0">
                <a:latin typeface="Arial"/>
                <a:ea typeface="Arial"/>
                <a:cs typeface="Arial"/>
                <a:sym typeface="Arial"/>
              </a:rPr>
              <a:t>Homework 1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1143000" y="3558780"/>
            <a:ext cx="6858000" cy="2084467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>
              <a:buSzPct val="25000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TA:</a:t>
            </a:r>
          </a:p>
          <a:p>
            <a:pPr>
              <a:buSzPct val="25000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West: player210421@gmail.com</a:t>
            </a:r>
          </a:p>
          <a:p>
            <a:pPr indent="1815704" algn="l">
              <a:buSzPct val="25000"/>
            </a:pPr>
            <a:endParaRPr lang="en-US" altLang="zh-TW" sz="2000" dirty="0">
              <a:latin typeface="Arial"/>
              <a:ea typeface="Arial"/>
              <a:cs typeface="Arial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Office Hour: 17:00~19:00, Mon.</a:t>
            </a:r>
          </a:p>
          <a:p>
            <a:pPr indent="1815704" algn="l">
              <a:buSzPct val="25000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		       10:00~12:00, Wed.</a:t>
            </a:r>
          </a:p>
          <a:p>
            <a:pPr indent="1815704" algn="l">
              <a:buSzPct val="25000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	At CSIE 9F Robotics Lab.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0" y="2"/>
            <a:ext cx="9144000" cy="553043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2.2 </a:t>
            </a:r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Gaussian Blur</a:t>
            </a:r>
            <a:endParaRPr lang="zh-TW" altLang="en-US" sz="2800" b="1" dirty="0">
              <a:latin typeface="Arial"/>
              <a:cs typeface="Arial"/>
              <a:sym typeface="Arial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idx="1"/>
          </p:nvPr>
        </p:nvSpPr>
        <p:spPr>
          <a:xfrm>
            <a:off x="2" y="538954"/>
            <a:ext cx="8716776" cy="2532311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a color image, “Cat.png”</a:t>
            </a:r>
          </a:p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Apply 3x3 Gaussian blur to “Cat.png”</a:t>
            </a:r>
          </a:p>
          <a:p>
            <a:pPr marL="361950" indent="-361950">
              <a:lnSpc>
                <a:spcPct val="100000"/>
              </a:lnSpc>
            </a:pPr>
            <a:r>
              <a:rPr lang="en-US" altLang="zh-TW" sz="2000" dirty="0"/>
              <a:t>Hint: Textbook Chapter 5, p.109 ~ p.115</a:t>
            </a:r>
            <a:endParaRPr lang="zh-TW" altLang="en-US" sz="20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sz="quarter" idx="12"/>
          </p:nvPr>
        </p:nvSpPr>
        <p:spPr>
          <a:xfrm>
            <a:off x="7106085" y="6574135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10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CA628FA-DC6E-4D80-9DB7-FD2FB0BEF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90" y="2141760"/>
            <a:ext cx="3689540" cy="37022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D22CC7F-12E0-4155-9477-AF0D789588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780" y="2975601"/>
            <a:ext cx="2829846" cy="1591789"/>
          </a:xfrm>
          <a:prstGeom prst="rect">
            <a:avLst/>
          </a:prstGeom>
        </p:spPr>
      </p:pic>
      <p:sp>
        <p:nvSpPr>
          <p:cNvPr id="19" name="向右箭號 14">
            <a:extLst>
              <a:ext uri="{FF2B5EF4-FFF2-40B4-BE49-F238E27FC236}">
                <a16:creationId xmlns:a16="http://schemas.microsoft.com/office/drawing/2014/main" id="{B322F879-2C65-4F6D-B6AA-E6C09FCE2B00}"/>
              </a:ext>
            </a:extLst>
          </p:cNvPr>
          <p:cNvSpPr/>
          <p:nvPr/>
        </p:nvSpPr>
        <p:spPr>
          <a:xfrm rot="5400000">
            <a:off x="6433035" y="4748257"/>
            <a:ext cx="297337" cy="12643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6BB0D6-A767-4474-9E90-410A3BFFB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781" y="4989176"/>
            <a:ext cx="2829847" cy="1709648"/>
          </a:xfrm>
          <a:prstGeom prst="rect">
            <a:avLst/>
          </a:prstGeom>
        </p:spPr>
      </p:pic>
      <p:sp>
        <p:nvSpPr>
          <p:cNvPr id="7" name="Rectangle 12">
            <a:extLst>
              <a:ext uri="{FF2B5EF4-FFF2-40B4-BE49-F238E27FC236}">
                <a16:creationId xmlns:a16="http://schemas.microsoft.com/office/drawing/2014/main" id="{4B637D89-8D49-404E-BA2B-5628E17EDA20}"/>
              </a:ext>
            </a:extLst>
          </p:cNvPr>
          <p:cNvSpPr/>
          <p:nvPr/>
        </p:nvSpPr>
        <p:spPr>
          <a:xfrm>
            <a:off x="1147372" y="3771496"/>
            <a:ext cx="2423868" cy="6328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4440298-E327-448A-8504-14A39ABF822C}"/>
              </a:ext>
            </a:extLst>
          </p:cNvPr>
          <p:cNvSpPr txBox="1"/>
          <p:nvPr/>
        </p:nvSpPr>
        <p:spPr>
          <a:xfrm>
            <a:off x="7514590" y="84812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Brian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dirty="0"/>
          </a:p>
        </p:txBody>
      </p:sp>
      <p:pic>
        <p:nvPicPr>
          <p:cNvPr id="2050" name="Picture 2" descr="Discrete approximation of the Gaussian kernels 3x3, 5x5, 7x7 | Download  Scientific Diagram">
            <a:extLst>
              <a:ext uri="{FF2B5EF4-FFF2-40B4-BE49-F238E27FC236}">
                <a16:creationId xmlns:a16="http://schemas.microsoft.com/office/drawing/2014/main" id="{196CC4B3-B391-40FB-9C4D-8F807DF21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93" y="1218457"/>
            <a:ext cx="4151996" cy="142144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2679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0" y="2"/>
            <a:ext cx="9144000" cy="553043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2.3 </a:t>
            </a:r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Bilateral filter</a:t>
            </a:r>
            <a:endParaRPr lang="zh-TW" altLang="en-US" sz="2800" b="1" dirty="0">
              <a:latin typeface="Arial"/>
              <a:cs typeface="Arial"/>
              <a:sym typeface="Arial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idx="1"/>
          </p:nvPr>
        </p:nvSpPr>
        <p:spPr>
          <a:xfrm>
            <a:off x="2" y="538954"/>
            <a:ext cx="8716776" cy="2532311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a color image, “Cat.png”</a:t>
            </a:r>
          </a:p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Apply 9x9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Bilateral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filter with 90 </a:t>
            </a:r>
            <a:r>
              <a:rPr lang="en-US" altLang="zh-TW" sz="2000" dirty="0" err="1">
                <a:latin typeface="Arial" panose="020B0604020202020204" pitchFamily="34" charset="0"/>
                <a:cs typeface="Arial" panose="020B0604020202020204" pitchFamily="34" charset="0"/>
              </a:rPr>
              <a:t>sigmaColor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 and 90 </a:t>
            </a:r>
            <a:r>
              <a:rPr lang="en-US" altLang="zh-TW" sz="2000" dirty="0" err="1">
                <a:latin typeface="Arial" panose="020B0604020202020204" pitchFamily="34" charset="0"/>
                <a:cs typeface="Arial" panose="020B0604020202020204" pitchFamily="34" charset="0"/>
              </a:rPr>
              <a:t>sigmaSpace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to “Cat.png”</a:t>
            </a:r>
          </a:p>
          <a:p>
            <a:pPr marL="361950" indent="-361950">
              <a:lnSpc>
                <a:spcPct val="100000"/>
              </a:lnSpc>
            </a:pPr>
            <a:r>
              <a:rPr lang="en-US" altLang="zh-TW" sz="2000" dirty="0"/>
              <a:t>Hint: Textbook Chapter 5, p.109 ~ p.115</a:t>
            </a:r>
            <a:endParaRPr lang="zh-TW" altLang="en-US" sz="20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sz="quarter" idx="12"/>
          </p:nvPr>
        </p:nvSpPr>
        <p:spPr>
          <a:xfrm>
            <a:off x="7106085" y="6574135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11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CA628FA-DC6E-4D80-9DB7-FD2FB0BEF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90" y="2141760"/>
            <a:ext cx="3689540" cy="37022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D22CC7F-12E0-4155-9477-AF0D789588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257" y="2816954"/>
            <a:ext cx="2830530" cy="1592173"/>
          </a:xfrm>
          <a:prstGeom prst="rect">
            <a:avLst/>
          </a:prstGeom>
        </p:spPr>
      </p:pic>
      <p:sp>
        <p:nvSpPr>
          <p:cNvPr id="19" name="向右箭號 14">
            <a:extLst>
              <a:ext uri="{FF2B5EF4-FFF2-40B4-BE49-F238E27FC236}">
                <a16:creationId xmlns:a16="http://schemas.microsoft.com/office/drawing/2014/main" id="{B322F879-2C65-4F6D-B6AA-E6C09FCE2B00}"/>
              </a:ext>
            </a:extLst>
          </p:cNvPr>
          <p:cNvSpPr/>
          <p:nvPr/>
        </p:nvSpPr>
        <p:spPr>
          <a:xfrm rot="5400000">
            <a:off x="6392162" y="4568850"/>
            <a:ext cx="398719" cy="1822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FC20895-5C2C-4773-A113-AC4C1894DD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6258" y="4892634"/>
            <a:ext cx="2830530" cy="1710061"/>
          </a:xfrm>
          <a:prstGeom prst="rect">
            <a:avLst/>
          </a:prstGeom>
        </p:spPr>
      </p:pic>
      <p:sp>
        <p:nvSpPr>
          <p:cNvPr id="6" name="Rectangle 12">
            <a:extLst>
              <a:ext uri="{FF2B5EF4-FFF2-40B4-BE49-F238E27FC236}">
                <a16:creationId xmlns:a16="http://schemas.microsoft.com/office/drawing/2014/main" id="{4C0A0C79-0E46-4F7E-8A91-B360EE970E9B}"/>
              </a:ext>
            </a:extLst>
          </p:cNvPr>
          <p:cNvSpPr/>
          <p:nvPr/>
        </p:nvSpPr>
        <p:spPr>
          <a:xfrm>
            <a:off x="1137212" y="4659980"/>
            <a:ext cx="2423868" cy="6328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8C331F5-61DA-4AB1-A832-8CB9E7A4726E}"/>
              </a:ext>
            </a:extLst>
          </p:cNvPr>
          <p:cNvSpPr txBox="1"/>
          <p:nvPr/>
        </p:nvSpPr>
        <p:spPr>
          <a:xfrm>
            <a:off x="7514590" y="84812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Brian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46EAFF8-EA1F-448E-81B3-403DE33CBF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2530" y="1171273"/>
            <a:ext cx="2214333" cy="15857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0093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5">
            <a:extLst>
              <a:ext uri="{FF2B5EF4-FFF2-40B4-BE49-F238E27FC236}">
                <a16:creationId xmlns:a16="http://schemas.microsoft.com/office/drawing/2014/main" id="{3F70DD54-5846-4664-880A-2B3C71CBEA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6668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1949054" marR="0" lvl="0" indent="-194905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altLang="zh-TW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3.1 Gaussian Blur</a:t>
            </a:r>
            <a:endParaRPr kumimoji="0" lang="zh-TW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5049426-111D-4281-ACC0-D6B3DD1D778D}"/>
              </a:ext>
            </a:extLst>
          </p:cNvPr>
          <p:cNvSpPr txBox="1"/>
          <p:nvPr/>
        </p:nvSpPr>
        <p:spPr>
          <a:xfrm>
            <a:off x="7938655" y="158906"/>
            <a:ext cx="1205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(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出題：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Shan)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ngXian" panose="02010600030101010101" pitchFamily="2" charset="-122"/>
              <a:ea typeface="DengXian" panose="02010600030101010101" pitchFamily="2" charset="-122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hape 186">
                <a:extLst>
                  <a:ext uri="{FF2B5EF4-FFF2-40B4-BE49-F238E27FC236}">
                    <a16:creationId xmlns:a16="http://schemas.microsoft.com/office/drawing/2014/main" id="{4A731A3A-9D72-49B7-8620-8B58CA217E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466681"/>
                <a:ext cx="7813964" cy="41884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34275" rIns="68569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  <a:tabLst>
                    <a:tab pos="900113" algn="l"/>
                  </a:tabLst>
                  <a:defRPr/>
                </a:pPr>
                <a:r>
                  <a:rPr kumimoji="0" lang="en-US" altLang="zh-TW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Arial"/>
                  </a:rPr>
                  <a:t>Given: a color image, “Chihiro.jpg”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  <a:tabLst>
                    <a:tab pos="900113" algn="l"/>
                  </a:tabLst>
                  <a:defRPr/>
                </a:pPr>
                <a:r>
                  <a:rPr kumimoji="0" lang="en-US" altLang="zh-TW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Arial"/>
                  </a:rPr>
                  <a:t>Q: 1)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  <a:tabLst>
                    <a:tab pos="900113" algn="l"/>
                  </a:tabLst>
                  <a:defRPr/>
                </a:pPr>
                <a:endParaRPr lang="en-US" altLang="zh-TW" sz="20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  <a:tabLst>
                    <a:tab pos="900113" algn="l"/>
                  </a:tabLst>
                  <a:defRPr/>
                </a:pPr>
                <a:endParaRPr lang="en-US" altLang="zh-TW" sz="20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tabLst>
                    <a:tab pos="900113" algn="l"/>
                  </a:tabLst>
                  <a:defRPr/>
                </a:pPr>
                <a:endParaRPr lang="en-US" altLang="zh-TW" sz="20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lvl="0" indent="-285750" defTabSz="914400"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  <a:tabLst>
                    <a:tab pos="900113" algn="l"/>
                  </a:tabLst>
                  <a:defRPr/>
                </a:pPr>
                <a:r>
                  <a:rPr lang="en-US" altLang="zh-TW" sz="20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Hint: </a:t>
                </a:r>
                <a:r>
                  <a:rPr lang="en-US" altLang="zh-TW" sz="2000" kern="0" dirty="0">
                    <a:latin typeface="Arial" panose="020B0604020202020204" pitchFamily="34" charset="0"/>
                    <a:cs typeface="Arial" panose="020B0604020202020204" pitchFamily="34" charset="0"/>
                    <a:sym typeface="Calibri"/>
                  </a:rPr>
                  <a:t>Textbook Chapter 5, p.109 ~ p.115</a:t>
                </a:r>
              </a:p>
              <a:p>
                <a:pPr marL="898525" lvl="0" defTabSz="914400">
                  <a:buClr>
                    <a:srgbClr val="000000"/>
                  </a:buClr>
                  <a:buSzPct val="100000"/>
                  <a:tabLst>
                    <a:tab pos="900113" algn="l"/>
                  </a:tabLst>
                  <a:defRPr/>
                </a:pPr>
                <a:r>
                  <a:rPr lang="en-US" altLang="zh-TW" sz="2000" kern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How to generate Gaussian Filter:</a:t>
                </a:r>
              </a:p>
              <a:p>
                <a:pPr marL="1163638" lvl="0" indent="-265113" defTabSz="914400">
                  <a:buClr>
                    <a:srgbClr val="000000"/>
                  </a:buClr>
                  <a:buSzPct val="100000"/>
                  <a:buFont typeface="Wingdings" panose="05000000000000000000" pitchFamily="2" charset="2"/>
                  <a:buAutoNum type="circleNumWdWhitePlain"/>
                  <a:tabLst>
                    <a:tab pos="900113" algn="l"/>
                  </a:tabLst>
                  <a:defRPr/>
                </a:pPr>
                <a:r>
                  <a:rPr lang="en-US" altLang="zh-TW" sz="2000" kern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𝑛𝑖𝑡</m:t>
                        </m:r>
                      </m:sub>
                    </m:sSub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2000" kern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−1,−1)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0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0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0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0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0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0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TW" sz="2000" kern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163638" lvl="0" indent="-265113" defTabSz="914400">
                  <a:buClr>
                    <a:srgbClr val="000000"/>
                  </a:buClr>
                  <a:buSzPct val="100000"/>
                  <a:buFont typeface="Wingdings" panose="05000000000000000000" pitchFamily="2" charset="2"/>
                  <a:buAutoNum type="circleNumWdWhitePlain"/>
                  <a:tabLst>
                    <a:tab pos="900113" algn="l"/>
                  </a:tabLst>
                  <a:defRPr/>
                </a:pPr>
                <a:r>
                  <a:rPr lang="en-US" altLang="zh-TW" sz="2000" dirty="0">
                    <a:solidFill>
                      <a:schemeClr val="tx1"/>
                    </a:solidFill>
                  </a:rPr>
                  <a:t>Sub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𝑛𝑖𝑡</m:t>
                        </m:r>
                      </m:sub>
                    </m:sSub>
                  </m:oMath>
                </a14:m>
                <a:r>
                  <a:rPr lang="en-US" altLang="zh-TW" sz="2000" dirty="0">
                    <a:solidFill>
                      <a:schemeClr val="tx1"/>
                    </a:solidFill>
                  </a:rPr>
                  <a:t> into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altLang="zh-TW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−(</m:t>
                        </m:r>
                        <m:sSup>
                          <m:sSupPr>
                            <m:ctrlP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zh-TW" sz="2000" kern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163638" lvl="0" indent="-265113" defTabSz="914400">
                  <a:buClr>
                    <a:srgbClr val="000000"/>
                  </a:buClr>
                  <a:buSzPct val="100000"/>
                  <a:buFont typeface="Wingdings" panose="05000000000000000000" pitchFamily="2" charset="2"/>
                  <a:buAutoNum type="circleNumWdWhitePlain"/>
                  <a:tabLst>
                    <a:tab pos="900113" algn="l"/>
                  </a:tabLst>
                  <a:defRPr/>
                </a:pPr>
                <a:r>
                  <a:rPr lang="en-US" altLang="zh-TW" sz="2000" kern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Normalize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𝑛𝑜𝑟𝑚</m:t>
                        </m:r>
                      </m:sub>
                    </m:sSub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2000" kern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.045</m:t>
                              </m:r>
                            </m:e>
                            <m:e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0.122</m:t>
                              </m:r>
                            </m:e>
                            <m:e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0.045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0.122</m:t>
                              </m:r>
                            </m:e>
                            <m:e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0.332</m:t>
                              </m:r>
                            </m:e>
                            <m:e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0.122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0.045</m:t>
                              </m:r>
                            </m:e>
                            <m:e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0.122</m:t>
                              </m:r>
                            </m:e>
                            <m:e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0.045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TW" sz="1400" kern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Shape 186">
                <a:extLst>
                  <a:ext uri="{FF2B5EF4-FFF2-40B4-BE49-F238E27FC236}">
                    <a16:creationId xmlns:a16="http://schemas.microsoft.com/office/drawing/2014/main" id="{4A731A3A-9D72-49B7-8620-8B58CA217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466681"/>
                <a:ext cx="7813964" cy="4188446"/>
              </a:xfrm>
              <a:prstGeom prst="rect">
                <a:avLst/>
              </a:prstGeom>
              <a:blipFill>
                <a:blip r:embed="rId2"/>
                <a:stretch>
                  <a:fillRect l="-1014" t="-10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4091EC3C-C8E4-445C-AE28-7DE9FE90BBAB}"/>
              </a:ext>
            </a:extLst>
          </p:cNvPr>
          <p:cNvSpPr/>
          <p:nvPr/>
        </p:nvSpPr>
        <p:spPr>
          <a:xfrm>
            <a:off x="904458" y="757711"/>
            <a:ext cx="595037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kern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Gaussian Blur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: Convert the color image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into a grayscale image, then smooth it by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your own 3x3 Gaussian smoothing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filter (</a:t>
            </a:r>
            <a:r>
              <a:rPr lang="en-US" altLang="zh-TW" sz="2000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Can not use OpenCV Function</a:t>
            </a: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). Please show the result.</a:t>
            </a:r>
            <a:endParaRPr lang="zh-TW" altLang="en-US" sz="2000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FF54DC98-2A77-4928-9660-6810F8EF3926}"/>
              </a:ext>
            </a:extLst>
          </p:cNvPr>
          <p:cNvGrpSpPr>
            <a:grpSpLocks noChangeAspect="1"/>
          </p:cNvGrpSpPr>
          <p:nvPr/>
        </p:nvGrpSpPr>
        <p:grpSpPr>
          <a:xfrm>
            <a:off x="6904712" y="466682"/>
            <a:ext cx="2060799" cy="2925004"/>
            <a:chOff x="357448" y="2014400"/>
            <a:chExt cx="1771897" cy="2514951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BE973EC-784C-4EA4-8DCD-123674C2C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448" y="2014400"/>
              <a:ext cx="1771897" cy="2514951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C855879-0378-4EAB-9823-B3CF89620BF7}"/>
                </a:ext>
              </a:extLst>
            </p:cNvPr>
            <p:cNvSpPr/>
            <p:nvPr/>
          </p:nvSpPr>
          <p:spPr>
            <a:xfrm>
              <a:off x="465513" y="2651760"/>
              <a:ext cx="1463040" cy="21613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B5F3A2FF-9C0D-4119-A3E5-899D8A5EDE99}"/>
              </a:ext>
            </a:extLst>
          </p:cNvPr>
          <p:cNvGrpSpPr/>
          <p:nvPr/>
        </p:nvGrpSpPr>
        <p:grpSpPr>
          <a:xfrm>
            <a:off x="117118" y="4542379"/>
            <a:ext cx="8909764" cy="1848939"/>
            <a:chOff x="0" y="4850155"/>
            <a:chExt cx="8909764" cy="1848939"/>
          </a:xfrm>
        </p:grpSpPr>
        <p:pic>
          <p:nvPicPr>
            <p:cNvPr id="11" name="圖片 10" descr="一張含有 建築物, 街道, 填滿, 束 的圖片&#10;&#10;自動產生的描述">
              <a:extLst>
                <a:ext uri="{FF2B5EF4-FFF2-40B4-BE49-F238E27FC236}">
                  <a16:creationId xmlns:a16="http://schemas.microsoft.com/office/drawing/2014/main" id="{B59BEC13-CA07-430D-B4A5-13FE6144B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861084"/>
              <a:ext cx="2700000" cy="1462500"/>
            </a:xfrm>
            <a:prstGeom prst="rect">
              <a:avLst/>
            </a:prstGeom>
          </p:spPr>
        </p:pic>
        <p:sp>
          <p:nvSpPr>
            <p:cNvPr id="12" name="箭號: 向下 11">
              <a:extLst>
                <a:ext uri="{FF2B5EF4-FFF2-40B4-BE49-F238E27FC236}">
                  <a16:creationId xmlns:a16="http://schemas.microsoft.com/office/drawing/2014/main" id="{6EFD4AA2-BB30-4D9F-A972-60AA62CC430C}"/>
                </a:ext>
              </a:extLst>
            </p:cNvPr>
            <p:cNvSpPr/>
            <p:nvPr/>
          </p:nvSpPr>
          <p:spPr>
            <a:xfrm rot="16200000">
              <a:off x="2740343" y="5581924"/>
              <a:ext cx="324196" cy="34501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4" name="圖片 13" descr="一張含有 相片, 正面, 男人, 女性 的圖片&#10;&#10;自動產生的描述">
              <a:extLst>
                <a:ext uri="{FF2B5EF4-FFF2-40B4-BE49-F238E27FC236}">
                  <a16:creationId xmlns:a16="http://schemas.microsoft.com/office/drawing/2014/main" id="{628B379D-6D39-41A4-BC13-9DCFB6C7B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94"/>
            <a:stretch/>
          </p:blipFill>
          <p:spPr>
            <a:xfrm>
              <a:off x="3104882" y="4861083"/>
              <a:ext cx="2700000" cy="1462501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BCADC9C2-E3C6-46B7-9B9C-082A073538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94"/>
            <a:stretch/>
          </p:blipFill>
          <p:spPr>
            <a:xfrm>
              <a:off x="6209764" y="4850155"/>
              <a:ext cx="2700000" cy="1462502"/>
            </a:xfrm>
            <a:prstGeom prst="rect">
              <a:avLst/>
            </a:prstGeom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B6DA77D-1D7B-4C5B-A0A7-7E4B55F2B259}"/>
                </a:ext>
              </a:extLst>
            </p:cNvPr>
            <p:cNvSpPr/>
            <p:nvPr/>
          </p:nvSpPr>
          <p:spPr>
            <a:xfrm>
              <a:off x="706234" y="6329762"/>
              <a:ext cx="12875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Chihiro.jpg</a:t>
              </a:r>
              <a:endParaRPr lang="zh-TW" altLang="en-US" dirty="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3C999A6-1E1F-42FD-A925-FE5C7B63180E}"/>
                </a:ext>
              </a:extLst>
            </p:cNvPr>
            <p:cNvSpPr/>
            <p:nvPr/>
          </p:nvSpPr>
          <p:spPr>
            <a:xfrm>
              <a:off x="3843176" y="6323584"/>
              <a:ext cx="12234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Grayscale</a:t>
              </a:r>
              <a:endParaRPr lang="zh-TW" altLang="en-US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35236901-30F9-4871-AB09-1EB3D021A38A}"/>
                </a:ext>
              </a:extLst>
            </p:cNvPr>
            <p:cNvSpPr/>
            <p:nvPr/>
          </p:nvSpPr>
          <p:spPr>
            <a:xfrm>
              <a:off x="6742873" y="6312657"/>
              <a:ext cx="16337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Gaussian Blur</a:t>
              </a:r>
              <a:endParaRPr lang="zh-TW" altLang="en-US" dirty="0"/>
            </a:p>
          </p:txBody>
        </p:sp>
        <p:sp>
          <p:nvSpPr>
            <p:cNvPr id="23" name="箭號: 向下 22">
              <a:extLst>
                <a:ext uri="{FF2B5EF4-FFF2-40B4-BE49-F238E27FC236}">
                  <a16:creationId xmlns:a16="http://schemas.microsoft.com/office/drawing/2014/main" id="{438AB31D-BC1A-4B6E-98A2-6503F05CF731}"/>
                </a:ext>
              </a:extLst>
            </p:cNvPr>
            <p:cNvSpPr/>
            <p:nvPr/>
          </p:nvSpPr>
          <p:spPr>
            <a:xfrm rot="16200000">
              <a:off x="5845225" y="5581924"/>
              <a:ext cx="324196" cy="34501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3943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5">
            <a:extLst>
              <a:ext uri="{FF2B5EF4-FFF2-40B4-BE49-F238E27FC236}">
                <a16:creationId xmlns:a16="http://schemas.microsoft.com/office/drawing/2014/main" id="{3F70DD54-5846-4664-880A-2B3C71CBEA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6668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1949054" lvl="0" indent="-1949054" defTabSz="914400">
              <a:buSzPct val="25000"/>
              <a:defRPr/>
            </a:pPr>
            <a:r>
              <a:rPr lang="en-US" altLang="zh-TW" sz="2800" b="1" kern="0" dirty="0"/>
              <a:t>3.2 Sobel X</a:t>
            </a:r>
            <a:endParaRPr kumimoji="0" lang="zh-TW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5049426-111D-4281-ACC0-D6B3DD1D778D}"/>
              </a:ext>
            </a:extLst>
          </p:cNvPr>
          <p:cNvSpPr txBox="1"/>
          <p:nvPr/>
        </p:nvSpPr>
        <p:spPr>
          <a:xfrm>
            <a:off x="7938655" y="158906"/>
            <a:ext cx="1205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(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出題：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Shan)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ngXian" panose="02010600030101010101" pitchFamily="2" charset="-122"/>
              <a:ea typeface="DengXian" panose="02010600030101010101" pitchFamily="2" charset="-122"/>
              <a:cs typeface="Arial"/>
              <a:sym typeface="Arial"/>
            </a:endParaRPr>
          </a:p>
        </p:txBody>
      </p:sp>
      <p:sp>
        <p:nvSpPr>
          <p:cNvPr id="4" name="Shape 186">
            <a:extLst>
              <a:ext uri="{FF2B5EF4-FFF2-40B4-BE49-F238E27FC236}">
                <a16:creationId xmlns:a16="http://schemas.microsoft.com/office/drawing/2014/main" id="{4A731A3A-9D72-49B7-8620-8B58CA217E0F}"/>
              </a:ext>
            </a:extLst>
          </p:cNvPr>
          <p:cNvSpPr txBox="1">
            <a:spLocks/>
          </p:cNvSpPr>
          <p:nvPr/>
        </p:nvSpPr>
        <p:spPr>
          <a:xfrm>
            <a:off x="1" y="466682"/>
            <a:ext cx="6634752" cy="261734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 defTabSz="9144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Given: the</a:t>
            </a: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 result of </a:t>
            </a: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3.1) Gaussian Blur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Q: 2)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defTabSz="9144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Hint: </a:t>
            </a: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Textbook Chapter 6, p.148 ~ 149</a:t>
            </a:r>
            <a:endParaRPr lang="en-US" altLang="zh-TW" sz="650" kern="0" dirty="0"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898525" defTabSz="914400">
              <a:buClr>
                <a:srgbClr val="000000"/>
              </a:buClr>
              <a:buSzPct val="100000"/>
              <a:tabLst>
                <a:tab pos="900113" algn="l"/>
              </a:tabLst>
              <a:defRPr/>
            </a:pP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If the image can not be show, please normalize the result to 0~255.</a:t>
            </a:r>
            <a:endParaRPr lang="en-US" altLang="zh-TW" sz="2000" kern="0" baseline="30000" dirty="0"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285750" lvl="0" indent="-285750" defTabSz="9144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091EC3C-C8E4-445C-AE28-7DE9FE90BBAB}"/>
              </a:ext>
            </a:extLst>
          </p:cNvPr>
          <p:cNvSpPr/>
          <p:nvPr/>
        </p:nvSpPr>
        <p:spPr>
          <a:xfrm>
            <a:off x="904459" y="757711"/>
            <a:ext cx="60037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kern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Sobel X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: Use Sobel edge detection to detect </a:t>
            </a:r>
            <a:r>
              <a:rPr lang="en-US" altLang="zh-TW" sz="2000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vertical edge 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by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your own 3x3 Sobel X operator (</a:t>
            </a:r>
            <a:r>
              <a:rPr lang="en-US" altLang="zh-TW" sz="2000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Can not use OpenCV Function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). </a:t>
            </a: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Please show the result.</a:t>
            </a:r>
            <a:endParaRPr lang="zh-TW" altLang="en-US" sz="2000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FF54DC98-2A77-4928-9660-6810F8EF3926}"/>
              </a:ext>
            </a:extLst>
          </p:cNvPr>
          <p:cNvGrpSpPr>
            <a:grpSpLocks noChangeAspect="1"/>
          </p:cNvGrpSpPr>
          <p:nvPr/>
        </p:nvGrpSpPr>
        <p:grpSpPr>
          <a:xfrm>
            <a:off x="6908255" y="466682"/>
            <a:ext cx="2060799" cy="2925004"/>
            <a:chOff x="357448" y="2014400"/>
            <a:chExt cx="1771897" cy="2514951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BE973EC-784C-4EA4-8DCD-123674C2C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448" y="2014400"/>
              <a:ext cx="1771897" cy="2514951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C855879-0378-4EAB-9823-B3CF89620BF7}"/>
                </a:ext>
              </a:extLst>
            </p:cNvPr>
            <p:cNvSpPr/>
            <p:nvPr/>
          </p:nvSpPr>
          <p:spPr>
            <a:xfrm>
              <a:off x="461462" y="2966244"/>
              <a:ext cx="1463040" cy="21613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5" name="圖片 24">
            <a:extLst>
              <a:ext uri="{FF2B5EF4-FFF2-40B4-BE49-F238E27FC236}">
                <a16:creationId xmlns:a16="http://schemas.microsoft.com/office/drawing/2014/main" id="{C9D832AC-56BA-411F-BC11-BD4F025F3C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4"/>
          <a:stretch/>
        </p:blipFill>
        <p:spPr>
          <a:xfrm>
            <a:off x="433194" y="3820027"/>
            <a:ext cx="2700000" cy="1462502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13E2B5C7-FC1D-4116-A45A-32583D30427C}"/>
              </a:ext>
            </a:extLst>
          </p:cNvPr>
          <p:cNvSpPr/>
          <p:nvPr/>
        </p:nvSpPr>
        <p:spPr>
          <a:xfrm>
            <a:off x="966303" y="5282529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Gaussian Blur</a:t>
            </a:r>
            <a:endParaRPr lang="zh-TW" altLang="en-US" dirty="0"/>
          </a:p>
        </p:txBody>
      </p:sp>
      <p:pic>
        <p:nvPicPr>
          <p:cNvPr id="10" name="圖片 9" descr="一張含有 相片, 建築物, 舊, 直立的 的圖片&#10;&#10;自動產生的描述">
            <a:extLst>
              <a:ext uri="{FF2B5EF4-FFF2-40B4-BE49-F238E27FC236}">
                <a16:creationId xmlns:a16="http://schemas.microsoft.com/office/drawing/2014/main" id="{C694B4CF-748E-433C-BDD2-E84674D2C5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8"/>
          <a:stretch/>
        </p:blipFill>
        <p:spPr>
          <a:xfrm>
            <a:off x="6030812" y="3820027"/>
            <a:ext cx="2700000" cy="1465331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2F76A94C-C4B7-42C1-A782-2CB66B9157CB}"/>
              </a:ext>
            </a:extLst>
          </p:cNvPr>
          <p:cNvSpPr/>
          <p:nvPr/>
        </p:nvSpPr>
        <p:spPr>
          <a:xfrm>
            <a:off x="6884522" y="5282529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Sobel X</a:t>
            </a:r>
            <a:endParaRPr lang="zh-TW" altLang="en-US" dirty="0"/>
          </a:p>
        </p:txBody>
      </p:sp>
      <p:sp>
        <p:nvSpPr>
          <p:cNvPr id="29" name="箭號: 向下 28">
            <a:extLst>
              <a:ext uri="{FF2B5EF4-FFF2-40B4-BE49-F238E27FC236}">
                <a16:creationId xmlns:a16="http://schemas.microsoft.com/office/drawing/2014/main" id="{D9D7DEC0-AEAF-4FD8-AC86-A5838BA8E89C}"/>
              </a:ext>
            </a:extLst>
          </p:cNvPr>
          <p:cNvSpPr/>
          <p:nvPr/>
        </p:nvSpPr>
        <p:spPr>
          <a:xfrm rot="16200000">
            <a:off x="4419905" y="3770429"/>
            <a:ext cx="324196" cy="270000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6" name="表格 28">
            <a:extLst>
              <a:ext uri="{FF2B5EF4-FFF2-40B4-BE49-F238E27FC236}">
                <a16:creationId xmlns:a16="http://schemas.microsoft.com/office/drawing/2014/main" id="{0E438BDF-33C1-438D-8285-2C766D2314BD}"/>
              </a:ext>
            </a:extLst>
          </p:cNvPr>
          <p:cNvGraphicFramePr>
            <a:graphicFrameLocks noGrp="1"/>
          </p:cNvGraphicFramePr>
          <p:nvPr/>
        </p:nvGraphicFramePr>
        <p:xfrm>
          <a:off x="4051155" y="3647303"/>
          <a:ext cx="1041690" cy="10140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230">
                  <a:extLst>
                    <a:ext uri="{9D8B030D-6E8A-4147-A177-3AD203B41FA5}">
                      <a16:colId xmlns:a16="http://schemas.microsoft.com/office/drawing/2014/main" val="1073264988"/>
                    </a:ext>
                  </a:extLst>
                </a:gridCol>
                <a:gridCol w="347230">
                  <a:extLst>
                    <a:ext uri="{9D8B030D-6E8A-4147-A177-3AD203B41FA5}">
                      <a16:colId xmlns:a16="http://schemas.microsoft.com/office/drawing/2014/main" val="2697625519"/>
                    </a:ext>
                  </a:extLst>
                </a:gridCol>
                <a:gridCol w="347230">
                  <a:extLst>
                    <a:ext uri="{9D8B030D-6E8A-4147-A177-3AD203B41FA5}">
                      <a16:colId xmlns:a16="http://schemas.microsoft.com/office/drawing/2014/main" val="1658171031"/>
                    </a:ext>
                  </a:extLst>
                </a:gridCol>
              </a:tblGrid>
              <a:tr h="3380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9957384"/>
                  </a:ext>
                </a:extLst>
              </a:tr>
              <a:tr h="3380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-2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7624745"/>
                  </a:ext>
                </a:extLst>
              </a:tr>
              <a:tr h="3380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3384601"/>
                  </a:ext>
                </a:extLst>
              </a:tr>
            </a:tbl>
          </a:graphicData>
        </a:graphic>
      </p:graphicFrame>
      <p:sp>
        <p:nvSpPr>
          <p:cNvPr id="17" name="文字方塊 16">
            <a:extLst>
              <a:ext uri="{FF2B5EF4-FFF2-40B4-BE49-F238E27FC236}">
                <a16:creationId xmlns:a16="http://schemas.microsoft.com/office/drawing/2014/main" id="{7E3EB26B-2D6B-4E37-91EB-E9217464D88F}"/>
              </a:ext>
            </a:extLst>
          </p:cNvPr>
          <p:cNvSpPr txBox="1"/>
          <p:nvPr/>
        </p:nvSpPr>
        <p:spPr>
          <a:xfrm>
            <a:off x="4019106" y="4650175"/>
            <a:ext cx="1105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Sobel X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31544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5">
            <a:extLst>
              <a:ext uri="{FF2B5EF4-FFF2-40B4-BE49-F238E27FC236}">
                <a16:creationId xmlns:a16="http://schemas.microsoft.com/office/drawing/2014/main" id="{3F70DD54-5846-4664-880A-2B3C71CBEA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6668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1949054" lvl="0" indent="-1949054" defTabSz="914400">
              <a:buSzPct val="25000"/>
              <a:defRPr/>
            </a:pPr>
            <a:r>
              <a:rPr lang="en-US" altLang="zh-TW" sz="2800" b="1" kern="0" dirty="0"/>
              <a:t>3.3 Sobel Y</a:t>
            </a:r>
            <a:endParaRPr kumimoji="0" lang="zh-TW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5049426-111D-4281-ACC0-D6B3DD1D778D}"/>
              </a:ext>
            </a:extLst>
          </p:cNvPr>
          <p:cNvSpPr txBox="1"/>
          <p:nvPr/>
        </p:nvSpPr>
        <p:spPr>
          <a:xfrm>
            <a:off x="7938655" y="158906"/>
            <a:ext cx="1205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(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出題：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Shan)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ngXian" panose="02010600030101010101" pitchFamily="2" charset="-122"/>
              <a:ea typeface="DengXian" panose="02010600030101010101" pitchFamily="2" charset="-122"/>
              <a:cs typeface="Arial"/>
              <a:sym typeface="Arial"/>
            </a:endParaRPr>
          </a:p>
        </p:txBody>
      </p:sp>
      <p:sp>
        <p:nvSpPr>
          <p:cNvPr id="4" name="Shape 186">
            <a:extLst>
              <a:ext uri="{FF2B5EF4-FFF2-40B4-BE49-F238E27FC236}">
                <a16:creationId xmlns:a16="http://schemas.microsoft.com/office/drawing/2014/main" id="{4A731A3A-9D72-49B7-8620-8B58CA217E0F}"/>
              </a:ext>
            </a:extLst>
          </p:cNvPr>
          <p:cNvSpPr txBox="1">
            <a:spLocks/>
          </p:cNvSpPr>
          <p:nvPr/>
        </p:nvSpPr>
        <p:spPr>
          <a:xfrm>
            <a:off x="1" y="466682"/>
            <a:ext cx="6634752" cy="261734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 defTabSz="9144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Given: the result of 3.1) Gaussian Blur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Q: 3)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defTabSz="9144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Hint: </a:t>
            </a: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Textbook Chapter 6, p.148 ~ 149</a:t>
            </a:r>
            <a:endParaRPr lang="en-US" altLang="zh-TW" sz="650" kern="0" dirty="0"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898525" defTabSz="914400">
              <a:buClr>
                <a:srgbClr val="000000"/>
              </a:buClr>
              <a:buSzPct val="100000"/>
              <a:tabLst>
                <a:tab pos="900113" algn="l"/>
              </a:tabLst>
              <a:defRPr/>
            </a:pP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If the image can not be show, please normalize the result to 0~255.</a:t>
            </a:r>
            <a:endParaRPr lang="en-US" altLang="zh-TW" sz="2000" kern="0" baseline="30000" dirty="0"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285750" lvl="0" indent="-285750" defTabSz="9144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091EC3C-C8E4-445C-AE28-7DE9FE90BBAB}"/>
              </a:ext>
            </a:extLst>
          </p:cNvPr>
          <p:cNvSpPr/>
          <p:nvPr/>
        </p:nvSpPr>
        <p:spPr>
          <a:xfrm>
            <a:off x="904459" y="757711"/>
            <a:ext cx="60037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kern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Sobel Y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: Use Sobel edge detection to detect </a:t>
            </a:r>
            <a:r>
              <a:rPr lang="en-US" altLang="zh-TW" sz="2000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horizontal edge 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by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your own 3x3 Sobel Y operator (</a:t>
            </a:r>
            <a:r>
              <a:rPr lang="en-US" altLang="zh-TW" sz="2000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Can not use OpenCV Function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). </a:t>
            </a: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Please show the result.</a:t>
            </a:r>
            <a:endParaRPr lang="zh-TW" altLang="en-US" sz="2000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FF54DC98-2A77-4928-9660-6810F8EF3926}"/>
              </a:ext>
            </a:extLst>
          </p:cNvPr>
          <p:cNvGrpSpPr>
            <a:grpSpLocks noChangeAspect="1"/>
          </p:cNvGrpSpPr>
          <p:nvPr/>
        </p:nvGrpSpPr>
        <p:grpSpPr>
          <a:xfrm>
            <a:off x="6908255" y="466682"/>
            <a:ext cx="2060799" cy="2925004"/>
            <a:chOff x="357448" y="2014400"/>
            <a:chExt cx="1771897" cy="2514951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BE973EC-784C-4EA4-8DCD-123674C2C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448" y="2014400"/>
              <a:ext cx="1771897" cy="2514951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C855879-0378-4EAB-9823-B3CF89620BF7}"/>
                </a:ext>
              </a:extLst>
            </p:cNvPr>
            <p:cNvSpPr/>
            <p:nvPr/>
          </p:nvSpPr>
          <p:spPr>
            <a:xfrm>
              <a:off x="461462" y="3280729"/>
              <a:ext cx="1463040" cy="21613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5" name="圖片 24">
            <a:extLst>
              <a:ext uri="{FF2B5EF4-FFF2-40B4-BE49-F238E27FC236}">
                <a16:creationId xmlns:a16="http://schemas.microsoft.com/office/drawing/2014/main" id="{C9D832AC-56BA-411F-BC11-BD4F025F3C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4"/>
          <a:stretch/>
        </p:blipFill>
        <p:spPr>
          <a:xfrm>
            <a:off x="433194" y="3820027"/>
            <a:ext cx="2700000" cy="1462502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13E2B5C7-FC1D-4116-A45A-32583D30427C}"/>
              </a:ext>
            </a:extLst>
          </p:cNvPr>
          <p:cNvSpPr/>
          <p:nvPr/>
        </p:nvSpPr>
        <p:spPr>
          <a:xfrm>
            <a:off x="966303" y="5282529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Gaussian Blur</a:t>
            </a:r>
            <a:endParaRPr lang="zh-TW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F76A94C-C4B7-42C1-A782-2CB66B9157CB}"/>
              </a:ext>
            </a:extLst>
          </p:cNvPr>
          <p:cNvSpPr/>
          <p:nvPr/>
        </p:nvSpPr>
        <p:spPr>
          <a:xfrm>
            <a:off x="6884522" y="5282529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Sobel Y</a:t>
            </a:r>
            <a:endParaRPr lang="zh-TW" altLang="en-US" dirty="0"/>
          </a:p>
        </p:txBody>
      </p:sp>
      <p:sp>
        <p:nvSpPr>
          <p:cNvPr id="29" name="箭號: 向下 28">
            <a:extLst>
              <a:ext uri="{FF2B5EF4-FFF2-40B4-BE49-F238E27FC236}">
                <a16:creationId xmlns:a16="http://schemas.microsoft.com/office/drawing/2014/main" id="{D9D7DEC0-AEAF-4FD8-AC86-A5838BA8E89C}"/>
              </a:ext>
            </a:extLst>
          </p:cNvPr>
          <p:cNvSpPr/>
          <p:nvPr/>
        </p:nvSpPr>
        <p:spPr>
          <a:xfrm rot="16200000">
            <a:off x="4419905" y="3770429"/>
            <a:ext cx="324196" cy="270000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30" name="表格 28">
            <a:extLst>
              <a:ext uri="{FF2B5EF4-FFF2-40B4-BE49-F238E27FC236}">
                <a16:creationId xmlns:a16="http://schemas.microsoft.com/office/drawing/2014/main" id="{57E0FEFA-075E-43FE-9BF1-9DCD3599B4CF}"/>
              </a:ext>
            </a:extLst>
          </p:cNvPr>
          <p:cNvGraphicFramePr>
            <a:graphicFrameLocks noGrp="1"/>
          </p:cNvGraphicFramePr>
          <p:nvPr/>
        </p:nvGraphicFramePr>
        <p:xfrm>
          <a:off x="4051155" y="3647303"/>
          <a:ext cx="1041690" cy="10140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230">
                  <a:extLst>
                    <a:ext uri="{9D8B030D-6E8A-4147-A177-3AD203B41FA5}">
                      <a16:colId xmlns:a16="http://schemas.microsoft.com/office/drawing/2014/main" val="1073264988"/>
                    </a:ext>
                  </a:extLst>
                </a:gridCol>
                <a:gridCol w="347230">
                  <a:extLst>
                    <a:ext uri="{9D8B030D-6E8A-4147-A177-3AD203B41FA5}">
                      <a16:colId xmlns:a16="http://schemas.microsoft.com/office/drawing/2014/main" val="2697625519"/>
                    </a:ext>
                  </a:extLst>
                </a:gridCol>
                <a:gridCol w="347230">
                  <a:extLst>
                    <a:ext uri="{9D8B030D-6E8A-4147-A177-3AD203B41FA5}">
                      <a16:colId xmlns:a16="http://schemas.microsoft.com/office/drawing/2014/main" val="1658171031"/>
                    </a:ext>
                  </a:extLst>
                </a:gridCol>
              </a:tblGrid>
              <a:tr h="3380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9957384"/>
                  </a:ext>
                </a:extLst>
              </a:tr>
              <a:tr h="3380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7624745"/>
                  </a:ext>
                </a:extLst>
              </a:tr>
              <a:tr h="3380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-2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3384601"/>
                  </a:ext>
                </a:extLst>
              </a:tr>
            </a:tbl>
          </a:graphicData>
        </a:graphic>
      </p:graphicFrame>
      <p:pic>
        <p:nvPicPr>
          <p:cNvPr id="11" name="圖片 10" descr="一張含有 室外, 建築物, 汽車, 貨車 的圖片&#10;&#10;自動產生的描述">
            <a:extLst>
              <a:ext uri="{FF2B5EF4-FFF2-40B4-BE49-F238E27FC236}">
                <a16:creationId xmlns:a16="http://schemas.microsoft.com/office/drawing/2014/main" id="{847EC074-D63F-4733-A19D-462C7B3A08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0"/>
          <a:stretch/>
        </p:blipFill>
        <p:spPr>
          <a:xfrm>
            <a:off x="6010806" y="3818342"/>
            <a:ext cx="2700000" cy="1464187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4B412EBE-05EC-409B-B65E-2446BBA01BC7}"/>
              </a:ext>
            </a:extLst>
          </p:cNvPr>
          <p:cNvSpPr txBox="1"/>
          <p:nvPr/>
        </p:nvSpPr>
        <p:spPr>
          <a:xfrm>
            <a:off x="4019106" y="4650175"/>
            <a:ext cx="1105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Sobel Y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14074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5">
            <a:extLst>
              <a:ext uri="{FF2B5EF4-FFF2-40B4-BE49-F238E27FC236}">
                <a16:creationId xmlns:a16="http://schemas.microsoft.com/office/drawing/2014/main" id="{3F70DD54-5846-4664-880A-2B3C71CBEA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6668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1949054" lvl="0" indent="-1949054" defTabSz="914400">
              <a:buSzPct val="25000"/>
              <a:defRPr/>
            </a:pPr>
            <a:r>
              <a:rPr lang="en-US" altLang="zh-TW" sz="2800" b="1" kern="0" dirty="0"/>
              <a:t>3.4 Magnitude</a:t>
            </a:r>
            <a:endParaRPr kumimoji="0" lang="zh-TW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5049426-111D-4281-ACC0-D6B3DD1D778D}"/>
              </a:ext>
            </a:extLst>
          </p:cNvPr>
          <p:cNvSpPr txBox="1"/>
          <p:nvPr/>
        </p:nvSpPr>
        <p:spPr>
          <a:xfrm>
            <a:off x="7938655" y="158906"/>
            <a:ext cx="1205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(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出題：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Shan)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ngXian" panose="02010600030101010101" pitchFamily="2" charset="-122"/>
              <a:ea typeface="DengXian" panose="02010600030101010101" pitchFamily="2" charset="-122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hape 186">
                <a:extLst>
                  <a:ext uri="{FF2B5EF4-FFF2-40B4-BE49-F238E27FC236}">
                    <a16:creationId xmlns:a16="http://schemas.microsoft.com/office/drawing/2014/main" id="{4A731A3A-9D72-49B7-8620-8B58CA217E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466681"/>
                <a:ext cx="6634752" cy="28059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34275" rIns="68569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85750" lvl="0" indent="-285750" defTabSz="914400"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  <a:tabLst>
                    <a:tab pos="900113" algn="l"/>
                  </a:tabLst>
                  <a:defRPr/>
                </a:pPr>
                <a:r>
                  <a:rPr kumimoji="0" lang="en-US" altLang="zh-TW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Arial"/>
                  </a:rPr>
                  <a:t>Given: The result of 3.2) Sobel X and 3.3) Sobel Y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  <a:tabLst>
                    <a:tab pos="900113" algn="l"/>
                  </a:tabLst>
                  <a:defRPr/>
                </a:pPr>
                <a:r>
                  <a:rPr kumimoji="0" lang="en-US" altLang="zh-TW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Arial"/>
                  </a:rPr>
                  <a:t>Q: 4)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  <a:tabLst>
                    <a:tab pos="900113" algn="l"/>
                  </a:tabLst>
                  <a:defRPr/>
                </a:pPr>
                <a:endParaRPr lang="en-US" altLang="zh-TW" sz="20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tabLst>
                    <a:tab pos="900113" algn="l"/>
                  </a:tabLst>
                  <a:defRPr/>
                </a:pPr>
                <a:endParaRPr lang="en-US" altLang="zh-TW" sz="20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lvl="0" indent="-285750" defTabSz="914400"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  <a:tabLst>
                    <a:tab pos="900113" algn="l"/>
                  </a:tabLst>
                  <a:defRPr/>
                </a:pPr>
                <a:r>
                  <a:rPr lang="en-US" altLang="zh-TW" sz="20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Hint: </a:t>
                </a:r>
                <a:r>
                  <a:rPr lang="en-US" altLang="zh-TW" sz="2000" kern="0" dirty="0">
                    <a:latin typeface="Arial" panose="020B0604020202020204" pitchFamily="34" charset="0"/>
                    <a:cs typeface="Arial" panose="020B0604020202020204" pitchFamily="34" charset="0"/>
                    <a:sym typeface="Calibri"/>
                  </a:rPr>
                  <a:t>Textbook Chapter 6, p.148 ~ 149</a:t>
                </a:r>
              </a:p>
              <a:p>
                <a:pPr marL="898525" defTabSz="914400">
                  <a:buClr>
                    <a:srgbClr val="000000"/>
                  </a:buClr>
                  <a:buSzPct val="100000"/>
                  <a:tabLst>
                    <a:tab pos="900113" algn="l"/>
                  </a:tabLst>
                  <a:defRPr/>
                </a:pPr>
                <a:r>
                  <a:rPr lang="en-US" altLang="zh-TW" sz="2000" kern="0" dirty="0">
                    <a:latin typeface="Arial" panose="020B0604020202020204" pitchFamily="34" charset="0"/>
                    <a:cs typeface="Arial" panose="020B0604020202020204" pitchFamily="34" charset="0"/>
                    <a:sym typeface="Calibri"/>
                  </a:rPr>
                  <a:t>If the image can not be show, please normalize the result to 0~255.</a:t>
                </a:r>
              </a:p>
              <a:p>
                <a:pPr marL="898525" defTabSz="914400">
                  <a:buClr>
                    <a:srgbClr val="000000"/>
                  </a:buClr>
                  <a:buSzPct val="100000"/>
                  <a:tabLst>
                    <a:tab pos="900113" algn="l"/>
                  </a:tabLst>
                  <a:defRPr/>
                </a:pPr>
                <a:r>
                  <a:rPr lang="en-US" altLang="zh-TW" sz="20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Magnitude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TW" sz="2000" i="1" ker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TW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zh-TW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 kern="0">
                                        <a:latin typeface="Cambria Math" panose="02040503050406030204" pitchFamily="18" charset="0"/>
                                      </a:rPr>
                                      <m:t>𝑆𝑜𝑏𝑒𝑙</m:t>
                                    </m:r>
                                  </m:e>
                                  <m:sub>
                                    <m:r>
                                      <a:rPr lang="en-US" altLang="zh-TW" sz="2000" i="1" ker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zh-TW" sz="2000" i="1" ker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TW" sz="2000" i="1" kern="0"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altLang="zh-TW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zh-TW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 kern="0">
                                        <a:latin typeface="Cambria Math" panose="02040503050406030204" pitchFamily="18" charset="0"/>
                                      </a:rPr>
                                      <m:t>𝑆𝑜𝑏𝑒𝑙</m:t>
                                    </m:r>
                                  </m:e>
                                  <m:sub>
                                    <m:r>
                                      <a:rPr lang="en-US" altLang="zh-TW" sz="2000" i="1" ker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zh-TW" sz="2000" i="1" ker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rad>
                  </m:oMath>
                </a14:m>
                <a:endParaRPr lang="en-US" altLang="zh-TW" sz="2000" kern="0" baseline="30000" dirty="0"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  <a:p>
                <a:pPr marL="898525" defTabSz="914400">
                  <a:buClr>
                    <a:srgbClr val="000000"/>
                  </a:buClr>
                  <a:buSzPct val="100000"/>
                  <a:tabLst>
                    <a:tab pos="900113" algn="l"/>
                  </a:tabLst>
                  <a:defRPr/>
                </a:pPr>
                <a:endParaRPr lang="en-US" altLang="zh-TW" sz="2000" kern="0" baseline="30000" dirty="0"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  <a:p>
                <a:pPr marL="285750" lvl="0" indent="-285750" defTabSz="914400"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  <a:tabLst>
                    <a:tab pos="900113" algn="l"/>
                  </a:tabLst>
                  <a:defRPr/>
                </a:pPr>
                <a:endParaRPr lang="en-US" altLang="zh-TW" sz="2000" kern="0" dirty="0"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</p:txBody>
          </p:sp>
        </mc:Choice>
        <mc:Fallback xmlns="">
          <p:sp>
            <p:nvSpPr>
              <p:cNvPr id="4" name="Shape 186">
                <a:extLst>
                  <a:ext uri="{FF2B5EF4-FFF2-40B4-BE49-F238E27FC236}">
                    <a16:creationId xmlns:a16="http://schemas.microsoft.com/office/drawing/2014/main" id="{4A731A3A-9D72-49B7-8620-8B58CA217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466681"/>
                <a:ext cx="6634752" cy="2805937"/>
              </a:xfrm>
              <a:prstGeom prst="rect">
                <a:avLst/>
              </a:prstGeom>
              <a:blipFill>
                <a:blip r:embed="rId2"/>
                <a:stretch>
                  <a:fillRect l="-1195" t="-1522" b="-4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4091EC3C-C8E4-445C-AE28-7DE9FE90BBAB}"/>
              </a:ext>
            </a:extLst>
          </p:cNvPr>
          <p:cNvSpPr/>
          <p:nvPr/>
        </p:nvSpPr>
        <p:spPr>
          <a:xfrm>
            <a:off x="904459" y="757711"/>
            <a:ext cx="60037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kern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Magnitude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: Use the results of 3.2) Sobel X and 3.3) Sobel Y to calculate the magnitude. </a:t>
            </a: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Please show the result.</a:t>
            </a:r>
            <a:endParaRPr lang="zh-TW" altLang="en-US" sz="2000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FF54DC98-2A77-4928-9660-6810F8EF3926}"/>
              </a:ext>
            </a:extLst>
          </p:cNvPr>
          <p:cNvGrpSpPr>
            <a:grpSpLocks noChangeAspect="1"/>
          </p:cNvGrpSpPr>
          <p:nvPr/>
        </p:nvGrpSpPr>
        <p:grpSpPr>
          <a:xfrm>
            <a:off x="6908255" y="466682"/>
            <a:ext cx="2060799" cy="2925004"/>
            <a:chOff x="357448" y="2014400"/>
            <a:chExt cx="1771897" cy="2514951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BE973EC-784C-4EA4-8DCD-123674C2C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448" y="2014400"/>
              <a:ext cx="1771897" cy="2514951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C855879-0378-4EAB-9823-B3CF89620BF7}"/>
                </a:ext>
              </a:extLst>
            </p:cNvPr>
            <p:cNvSpPr/>
            <p:nvPr/>
          </p:nvSpPr>
          <p:spPr>
            <a:xfrm>
              <a:off x="461462" y="3595213"/>
              <a:ext cx="1463040" cy="21613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865B9EAC-60B7-43FB-8E6E-EC95631533D4}"/>
              </a:ext>
            </a:extLst>
          </p:cNvPr>
          <p:cNvGrpSpPr/>
          <p:nvPr/>
        </p:nvGrpSpPr>
        <p:grpSpPr>
          <a:xfrm>
            <a:off x="370576" y="3274304"/>
            <a:ext cx="6901424" cy="3665353"/>
            <a:chOff x="370576" y="3274304"/>
            <a:chExt cx="6901424" cy="3665353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F76A94C-C4B7-42C1-A782-2CB66B9157CB}"/>
                </a:ext>
              </a:extLst>
            </p:cNvPr>
            <p:cNvSpPr/>
            <p:nvPr/>
          </p:nvSpPr>
          <p:spPr>
            <a:xfrm>
              <a:off x="1244292" y="6570325"/>
              <a:ext cx="992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Sobel Y</a:t>
              </a:r>
              <a:endParaRPr lang="zh-TW" altLang="en-US" dirty="0"/>
            </a:p>
          </p:txBody>
        </p:sp>
        <p:pic>
          <p:nvPicPr>
            <p:cNvPr id="16" name="圖片 15" descr="一張含有 相片, 建築物, 舊, 直立的 的圖片&#10;&#10;自動產生的描述">
              <a:extLst>
                <a:ext uri="{FF2B5EF4-FFF2-40B4-BE49-F238E27FC236}">
                  <a16:creationId xmlns:a16="http://schemas.microsoft.com/office/drawing/2014/main" id="{45BA1CB5-97B3-42FF-99F5-63FD4B3FBA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18"/>
            <a:stretch/>
          </p:blipFill>
          <p:spPr>
            <a:xfrm>
              <a:off x="370576" y="3274304"/>
              <a:ext cx="2700000" cy="1465331"/>
            </a:xfrm>
            <a:prstGeom prst="rect">
              <a:avLst/>
            </a:prstGeom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8760E9F-0675-4A54-8A2C-84D85DA84610}"/>
                </a:ext>
              </a:extLst>
            </p:cNvPr>
            <p:cNvSpPr/>
            <p:nvPr/>
          </p:nvSpPr>
          <p:spPr>
            <a:xfrm>
              <a:off x="1224286" y="4736806"/>
              <a:ext cx="992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Sobel X</a:t>
              </a:r>
              <a:endParaRPr lang="zh-TW" altLang="en-US" dirty="0"/>
            </a:p>
          </p:txBody>
        </p:sp>
        <p:pic>
          <p:nvPicPr>
            <p:cNvPr id="10" name="圖片 9" descr="一張含有 室外, 圍欄, 建築物, 相片 的圖片&#10;&#10;自動產生的描述">
              <a:extLst>
                <a:ext uri="{FF2B5EF4-FFF2-40B4-BE49-F238E27FC236}">
                  <a16:creationId xmlns:a16="http://schemas.microsoft.com/office/drawing/2014/main" id="{BCB6C50F-238C-44F8-B682-787DEBDDC0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18"/>
            <a:stretch/>
          </p:blipFill>
          <p:spPr>
            <a:xfrm>
              <a:off x="4572000" y="4188805"/>
              <a:ext cx="2700000" cy="1465332"/>
            </a:xfrm>
            <a:prstGeom prst="rect">
              <a:avLst/>
            </a:prstGeom>
          </p:spPr>
        </p:pic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D14BEB2-6E42-4471-991C-63DCA6CFB888}"/>
                </a:ext>
              </a:extLst>
            </p:cNvPr>
            <p:cNvSpPr/>
            <p:nvPr/>
          </p:nvSpPr>
          <p:spPr>
            <a:xfrm>
              <a:off x="5291058" y="5653564"/>
              <a:ext cx="12618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Magnitude</a:t>
              </a:r>
              <a:endParaRPr lang="zh-TW" altLang="en-US" dirty="0"/>
            </a:p>
          </p:txBody>
        </p:sp>
        <p:sp>
          <p:nvSpPr>
            <p:cNvPr id="22" name="箭號: 向下 21">
              <a:extLst>
                <a:ext uri="{FF2B5EF4-FFF2-40B4-BE49-F238E27FC236}">
                  <a16:creationId xmlns:a16="http://schemas.microsoft.com/office/drawing/2014/main" id="{1B729933-17B6-4524-A21B-D06566A30596}"/>
                </a:ext>
              </a:extLst>
            </p:cNvPr>
            <p:cNvSpPr/>
            <p:nvPr/>
          </p:nvSpPr>
          <p:spPr>
            <a:xfrm rot="16200000">
              <a:off x="4127784" y="4704829"/>
              <a:ext cx="324196" cy="433286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D2B8C8D-0CBC-43BC-B6EA-EC01440CA272}"/>
                </a:ext>
              </a:extLst>
            </p:cNvPr>
            <p:cNvSpPr/>
            <p:nvPr/>
          </p:nvSpPr>
          <p:spPr>
            <a:xfrm rot="5400000">
              <a:off x="3121427" y="4825543"/>
              <a:ext cx="1837113" cy="19950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39017C1-7C78-4AFF-A113-C1D8AE29E682}"/>
                </a:ext>
              </a:extLst>
            </p:cNvPr>
            <p:cNvSpPr/>
            <p:nvPr/>
          </p:nvSpPr>
          <p:spPr>
            <a:xfrm>
              <a:off x="3136051" y="4006738"/>
              <a:ext cx="804180" cy="18206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148E0395-0676-42D9-B196-A9E1EB9F0405}"/>
                </a:ext>
              </a:extLst>
            </p:cNvPr>
            <p:cNvSpPr/>
            <p:nvPr/>
          </p:nvSpPr>
          <p:spPr>
            <a:xfrm>
              <a:off x="3123222" y="5662451"/>
              <a:ext cx="817009" cy="18206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1" name="圖片 20" descr="一張含有 室外, 建築物, 汽車, 貨車 的圖片&#10;&#10;自動產生的描述">
            <a:extLst>
              <a:ext uri="{FF2B5EF4-FFF2-40B4-BE49-F238E27FC236}">
                <a16:creationId xmlns:a16="http://schemas.microsoft.com/office/drawing/2014/main" id="{CA0709B8-BEDA-47C6-8701-7E7756C026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0"/>
          <a:stretch/>
        </p:blipFill>
        <p:spPr>
          <a:xfrm>
            <a:off x="356718" y="5083570"/>
            <a:ext cx="2700000" cy="146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34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5">
            <a:extLst>
              <a:ext uri="{FF2B5EF4-FFF2-40B4-BE49-F238E27FC236}">
                <a16:creationId xmlns:a16="http://schemas.microsoft.com/office/drawing/2014/main" id="{51A4CDA7-7F6C-433B-8439-797921C77FD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6668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1949054" lvl="0" indent="-1949054" defTabSz="914400">
              <a:buSzPct val="25000"/>
              <a:defRPr/>
            </a:pPr>
            <a:r>
              <a:rPr lang="en-US" altLang="zh-TW" sz="2800" b="1" kern="0" dirty="0"/>
              <a:t>4.1 Transforms: Rotation, Scaling, Translation</a:t>
            </a:r>
            <a:endParaRPr kumimoji="0" lang="zh-TW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B77070A-6FF4-4DB5-B60F-59DC491B1B19}"/>
              </a:ext>
            </a:extLst>
          </p:cNvPr>
          <p:cNvSpPr txBox="1"/>
          <p:nvPr/>
        </p:nvSpPr>
        <p:spPr>
          <a:xfrm>
            <a:off x="-1" y="542375"/>
            <a:ext cx="8953877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Given: “</a:t>
            </a:r>
            <a:r>
              <a:rPr lang="en-US" altLang="zh-TW" i="1" dirty="0">
                <a:latin typeface="Arial" panose="020B0604020202020204" pitchFamily="34" charset="0"/>
                <a:cs typeface="Arial" panose="020B0604020202020204" pitchFamily="34" charset="0"/>
              </a:rPr>
              <a:t>Parrot.png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Q: 1) Click button “4. Transformation”, </a:t>
            </a:r>
            <a:r>
              <a:rPr lang="en-US" altLang="zh-TW" i="1" dirty="0">
                <a:latin typeface="Arial" panose="020B0604020202020204" pitchFamily="34" charset="0"/>
                <a:cs typeface="Arial" panose="020B0604020202020204" pitchFamily="34" charset="0"/>
              </a:rPr>
              <a:t>Parrot.png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should be showed.</a:t>
            </a:r>
            <a:r>
              <a:rPr lang="en-US" altLang="zh-TW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indent="-628650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	2) Please rotate, scale and translate the </a:t>
            </a:r>
            <a:r>
              <a:rPr lang="en-US" altLang="zh-TW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yellow parrot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(as image below) with following parameters (</a:t>
            </a:r>
            <a:r>
              <a:rPr lang="en-US" altLang="zh-TW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 be entered in the GUI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628650" indent="-628650"/>
            <a:r>
              <a:rPr lang="en-US" altLang="zh-TW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</a:t>
            </a:r>
            <a:r>
              <a:rPr lang="en-US" altLang="zh-TW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(1) Angle = 30</a:t>
            </a:r>
            <a:r>
              <a:rPr lang="en-US" altLang="zh-TW" sz="1600" baseline="300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o</a:t>
            </a:r>
            <a:r>
              <a:rPr lang="en-US" altLang="zh-TW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(counter-clockwise)</a:t>
            </a:r>
          </a:p>
          <a:p>
            <a:pPr marL="628650" indent="-628650"/>
            <a:r>
              <a:rPr lang="en-US" altLang="zh-TW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(2) Scale = 0.9,</a:t>
            </a:r>
          </a:p>
          <a:p>
            <a:pPr marL="628650" indent="-628650"/>
            <a:r>
              <a:rPr lang="en-US" altLang="zh-TW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(3) Translation with: </a:t>
            </a:r>
          </a:p>
          <a:p>
            <a:pPr marL="2689225" lvl="7">
              <a:buFont typeface="Wingdings" panose="05000000000000000000" pitchFamily="2" charset="2"/>
              <a:buChar char="n"/>
            </a:pPr>
            <a:r>
              <a:rPr lang="en-US" altLang="zh-TW" sz="14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Xnew</a:t>
            </a:r>
            <a:r>
              <a:rPr lang="en-US" altLang="zh-TW" sz="14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= </a:t>
            </a:r>
            <a:r>
              <a:rPr lang="en-US" altLang="zh-TW" sz="14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Xold</a:t>
            </a:r>
            <a:r>
              <a:rPr lang="en-US" altLang="zh-TW" sz="14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+ 200 pixels = 160 + 200 = 360</a:t>
            </a:r>
          </a:p>
          <a:p>
            <a:pPr marL="2689225" lvl="7">
              <a:buFont typeface="Wingdings" panose="05000000000000000000" pitchFamily="2" charset="2"/>
              <a:buChar char="n"/>
            </a:pPr>
            <a:r>
              <a:rPr lang="en-US" altLang="zh-TW" sz="14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Ynew</a:t>
            </a:r>
            <a:r>
              <a:rPr lang="en-US" altLang="zh-TW" sz="14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= </a:t>
            </a:r>
            <a:r>
              <a:rPr lang="en-US" altLang="zh-TW" sz="14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Yold</a:t>
            </a:r>
            <a:r>
              <a:rPr lang="en-US" altLang="zh-TW" sz="14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+ 300 pixels = 84 + 300 = 384</a:t>
            </a:r>
          </a:p>
          <a:p>
            <a:pPr marL="2689225" lvl="7"/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Point C (160, 84) is center of yellow parrot image	</a:t>
            </a:r>
          </a:p>
          <a:p>
            <a:pPr marL="2689225" lvl="7"/>
            <a:r>
              <a:rPr lang="en-US" altLang="zh-TW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		</a:t>
            </a:r>
            <a:endParaRPr lang="en-US" altLang="zh-TW" dirty="0">
              <a:latin typeface="Arial"/>
              <a:ea typeface="Arial"/>
              <a:cs typeface="Arial"/>
              <a:sym typeface="Arial"/>
            </a:endParaRPr>
          </a:p>
          <a:p>
            <a:pPr marL="266700" indent="-266700">
              <a:buFont typeface="Arial" panose="020B0604020202020204" pitchFamily="34" charset="0"/>
              <a:buChar char="•"/>
            </a:pPr>
            <a:r>
              <a:rPr lang="en-US" altLang="zh-TW" dirty="0">
                <a:latin typeface="Arial"/>
                <a:cs typeface="Arial"/>
                <a:sym typeface="Arial"/>
              </a:rPr>
              <a:t>Hint: </a:t>
            </a:r>
            <a:r>
              <a:rPr lang="en-US" altLang="zh-TW" kern="0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Textbook Chapter 12, (p.407 ~ 412)</a:t>
            </a:r>
            <a:br>
              <a:rPr lang="en-US" altLang="zh-TW" kern="0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</a:br>
            <a:r>
              <a:rPr lang="en-US" altLang="zh-TW" kern="0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		python: </a:t>
            </a:r>
            <a:r>
              <a:rPr lang="en-US" altLang="zh-TW" kern="0" dirty="0" err="1">
                <a:latin typeface="Consolas" panose="020B0609020204030204" pitchFamily="49" charset="0"/>
                <a:cs typeface="Arial" panose="020B0604020202020204" pitchFamily="34" charset="0"/>
                <a:sym typeface="Calibri"/>
              </a:rPr>
              <a:t>cv.warpAffine</a:t>
            </a: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266700" indent="-266700">
              <a:buFont typeface="Arial" panose="020B0604020202020204" pitchFamily="34" charset="0"/>
              <a:buChar char="•"/>
            </a:pPr>
            <a:r>
              <a:rPr lang="en-US" altLang="zh-TW" kern="0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EX:</a:t>
            </a:r>
            <a:endParaRPr lang="en-US" alt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AAE00C7-CDB1-4C98-9636-3AFD9DBC0E80}"/>
              </a:ext>
            </a:extLst>
          </p:cNvPr>
          <p:cNvSpPr txBox="1"/>
          <p:nvPr/>
        </p:nvSpPr>
        <p:spPr>
          <a:xfrm>
            <a:off x="7689385" y="357709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(</a:t>
            </a:r>
            <a:r>
              <a:rPr lang="zh-TW" altLang="en-US" dirty="0"/>
              <a:t>出題</a:t>
            </a:r>
            <a:r>
              <a:rPr lang="en-US" altLang="zh-TW" dirty="0"/>
              <a:t>:</a:t>
            </a:r>
            <a:r>
              <a:rPr lang="zh-TW" altLang="en-US" dirty="0"/>
              <a:t>  </a:t>
            </a:r>
            <a:r>
              <a:rPr lang="en-US" altLang="zh-TW" dirty="0"/>
              <a:t>Jimmy)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AF765F-208B-4ED9-935A-B831AEB27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24" y="4266471"/>
            <a:ext cx="1952625" cy="21145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C70E28D-9BDE-477D-A44B-C1F3D3C59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874" y="4150823"/>
            <a:ext cx="3227938" cy="226384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6B51DF8-A4D5-4F51-9AD6-799327D0F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5144" y="4150822"/>
            <a:ext cx="3227939" cy="2263842"/>
          </a:xfrm>
          <a:prstGeom prst="rect">
            <a:avLst/>
          </a:prstGeom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84A78F8D-9C7C-4338-9033-B499ACF5017C}"/>
              </a:ext>
            </a:extLst>
          </p:cNvPr>
          <p:cNvCxnSpPr/>
          <p:nvPr/>
        </p:nvCxnSpPr>
        <p:spPr>
          <a:xfrm>
            <a:off x="2232343" y="4266471"/>
            <a:ext cx="3429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D8D630F-154A-4E35-89BA-174A074294E6}"/>
              </a:ext>
            </a:extLst>
          </p:cNvPr>
          <p:cNvCxnSpPr>
            <a:cxnSpLocks/>
          </p:cNvCxnSpPr>
          <p:nvPr/>
        </p:nvCxnSpPr>
        <p:spPr>
          <a:xfrm>
            <a:off x="2332874" y="4150822"/>
            <a:ext cx="0" cy="25288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9B9F5DD8-C497-462D-883C-1CC09F1FD58A}"/>
              </a:ext>
            </a:extLst>
          </p:cNvPr>
          <p:cNvSpPr/>
          <p:nvPr/>
        </p:nvSpPr>
        <p:spPr>
          <a:xfrm>
            <a:off x="2890838" y="4543425"/>
            <a:ext cx="45719" cy="457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85F6397-F3C3-423F-93E3-1DF7AEF9AC38}"/>
              </a:ext>
            </a:extLst>
          </p:cNvPr>
          <p:cNvSpPr txBox="1"/>
          <p:nvPr/>
        </p:nvSpPr>
        <p:spPr>
          <a:xfrm>
            <a:off x="2884805" y="4499609"/>
            <a:ext cx="1062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C (160, 84)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FFD2E824-6A41-4845-A826-60629976B1A8}"/>
              </a:ext>
            </a:extLst>
          </p:cNvPr>
          <p:cNvCxnSpPr>
            <a:cxnSpLocks/>
          </p:cNvCxnSpPr>
          <p:nvPr/>
        </p:nvCxnSpPr>
        <p:spPr>
          <a:xfrm>
            <a:off x="2919413" y="4278380"/>
            <a:ext cx="0" cy="260283"/>
          </a:xfrm>
          <a:prstGeom prst="line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D31E6A3D-E03A-45CE-B344-4E2ACCDC29D0}"/>
              </a:ext>
            </a:extLst>
          </p:cNvPr>
          <p:cNvCxnSpPr>
            <a:cxnSpLocks/>
          </p:cNvCxnSpPr>
          <p:nvPr/>
        </p:nvCxnSpPr>
        <p:spPr>
          <a:xfrm>
            <a:off x="2355734" y="4566284"/>
            <a:ext cx="535104" cy="954"/>
          </a:xfrm>
          <a:prstGeom prst="line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2750A3AE-E80D-4C18-ACA5-E780EBBF8E67}"/>
              </a:ext>
            </a:extLst>
          </p:cNvPr>
          <p:cNvCxnSpPr/>
          <p:nvPr/>
        </p:nvCxnSpPr>
        <p:spPr>
          <a:xfrm>
            <a:off x="5667884" y="4266471"/>
            <a:ext cx="3429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A6AD7F71-FE51-419E-B0F0-C5944D602826}"/>
              </a:ext>
            </a:extLst>
          </p:cNvPr>
          <p:cNvCxnSpPr>
            <a:cxnSpLocks/>
          </p:cNvCxnSpPr>
          <p:nvPr/>
        </p:nvCxnSpPr>
        <p:spPr>
          <a:xfrm>
            <a:off x="5768415" y="4150822"/>
            <a:ext cx="0" cy="25288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6FD6297-E810-419D-B5E1-06BE147ACF5C}"/>
              </a:ext>
            </a:extLst>
          </p:cNvPr>
          <p:cNvSpPr txBox="1"/>
          <p:nvPr/>
        </p:nvSpPr>
        <p:spPr>
          <a:xfrm>
            <a:off x="7377167" y="4939175"/>
            <a:ext cx="1062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C’ (360, 384)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1F3F5763-F9BE-4D38-8B65-D86E8603DBA0}"/>
              </a:ext>
            </a:extLst>
          </p:cNvPr>
          <p:cNvCxnSpPr>
            <a:cxnSpLocks/>
          </p:cNvCxnSpPr>
          <p:nvPr/>
        </p:nvCxnSpPr>
        <p:spPr>
          <a:xfrm flipH="1">
            <a:off x="7398246" y="4284672"/>
            <a:ext cx="1780" cy="792278"/>
          </a:xfrm>
          <a:prstGeom prst="line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B373CE57-8B18-44C1-88D5-777F4E830EB1}"/>
              </a:ext>
            </a:extLst>
          </p:cNvPr>
          <p:cNvCxnSpPr>
            <a:cxnSpLocks/>
          </p:cNvCxnSpPr>
          <p:nvPr/>
        </p:nvCxnSpPr>
        <p:spPr>
          <a:xfrm>
            <a:off x="5780675" y="5100534"/>
            <a:ext cx="1596492" cy="0"/>
          </a:xfrm>
          <a:prstGeom prst="line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橢圓 27">
            <a:extLst>
              <a:ext uri="{FF2B5EF4-FFF2-40B4-BE49-F238E27FC236}">
                <a16:creationId xmlns:a16="http://schemas.microsoft.com/office/drawing/2014/main" id="{79AA370C-4CD4-4370-8959-74615AD05AA0}"/>
              </a:ext>
            </a:extLst>
          </p:cNvPr>
          <p:cNvSpPr/>
          <p:nvPr/>
        </p:nvSpPr>
        <p:spPr>
          <a:xfrm>
            <a:off x="7377167" y="5077675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B223CBCF-DF59-434F-86D0-59626F6B901E}"/>
              </a:ext>
            </a:extLst>
          </p:cNvPr>
          <p:cNvCxnSpPr>
            <a:cxnSpLocks/>
          </p:cNvCxnSpPr>
          <p:nvPr/>
        </p:nvCxnSpPr>
        <p:spPr>
          <a:xfrm>
            <a:off x="7043738" y="5453507"/>
            <a:ext cx="1012031" cy="0"/>
          </a:xfrm>
          <a:prstGeom prst="line">
            <a:avLst/>
          </a:prstGeom>
          <a:ln w="9525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D449CF48-AA6A-4C08-99E3-2B18133DD128}"/>
              </a:ext>
            </a:extLst>
          </p:cNvPr>
          <p:cNvCxnSpPr>
            <a:cxnSpLocks/>
          </p:cNvCxnSpPr>
          <p:nvPr/>
        </p:nvCxnSpPr>
        <p:spPr>
          <a:xfrm flipV="1">
            <a:off x="7100888" y="5177375"/>
            <a:ext cx="661987" cy="376389"/>
          </a:xfrm>
          <a:prstGeom prst="line">
            <a:avLst/>
          </a:prstGeom>
          <a:ln w="9525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弧形 41">
            <a:extLst>
              <a:ext uri="{FF2B5EF4-FFF2-40B4-BE49-F238E27FC236}">
                <a16:creationId xmlns:a16="http://schemas.microsoft.com/office/drawing/2014/main" id="{3571FC8B-DD57-4EBE-8831-186CFB92CF4D}"/>
              </a:ext>
            </a:extLst>
          </p:cNvPr>
          <p:cNvSpPr/>
          <p:nvPr/>
        </p:nvSpPr>
        <p:spPr>
          <a:xfrm>
            <a:off x="7375386" y="5391774"/>
            <a:ext cx="47500" cy="104151"/>
          </a:xfrm>
          <a:prstGeom prst="arc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26A7CEF4-98E7-480B-AB66-F8B1DB996043}"/>
              </a:ext>
            </a:extLst>
          </p:cNvPr>
          <p:cNvSpPr txBox="1"/>
          <p:nvPr/>
        </p:nvSpPr>
        <p:spPr>
          <a:xfrm>
            <a:off x="7471874" y="5249704"/>
            <a:ext cx="3882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rgbClr val="FFFF00"/>
                </a:solidFill>
              </a:rPr>
              <a:t>30</a:t>
            </a:r>
            <a:r>
              <a:rPr lang="en-US" altLang="zh-TW" sz="1000" baseline="30000" dirty="0">
                <a:solidFill>
                  <a:srgbClr val="FFFF00"/>
                </a:solidFill>
              </a:rPr>
              <a:t>o</a:t>
            </a:r>
            <a:endParaRPr lang="zh-TW" altLang="en-US" sz="1000" baseline="30000" dirty="0">
              <a:solidFill>
                <a:srgbClr val="FFFF00"/>
              </a:solidFill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3CFDE695-0516-4770-ADCD-CDA0B82DEDBC}"/>
              </a:ext>
            </a:extLst>
          </p:cNvPr>
          <p:cNvSpPr txBox="1"/>
          <p:nvPr/>
        </p:nvSpPr>
        <p:spPr>
          <a:xfrm>
            <a:off x="3812876" y="3831138"/>
            <a:ext cx="1647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Yellow parrot image</a:t>
            </a:r>
            <a:endParaRPr lang="zh-TW" altLang="en-US" sz="1400" dirty="0"/>
          </a:p>
        </p:txBody>
      </p: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2F176821-C540-476F-8EBA-565313060C26}"/>
              </a:ext>
            </a:extLst>
          </p:cNvPr>
          <p:cNvCxnSpPr>
            <a:stCxn id="44" idx="1"/>
          </p:cNvCxnSpPr>
          <p:nvPr/>
        </p:nvCxnSpPr>
        <p:spPr>
          <a:xfrm flipH="1">
            <a:off x="3209026" y="3985027"/>
            <a:ext cx="603850" cy="397092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1EB02D24-25DF-404A-B944-E163F1E16564}"/>
              </a:ext>
            </a:extLst>
          </p:cNvPr>
          <p:cNvSpPr txBox="1"/>
          <p:nvPr/>
        </p:nvSpPr>
        <p:spPr>
          <a:xfrm>
            <a:off x="3354877" y="6377344"/>
            <a:ext cx="1293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Original image</a:t>
            </a:r>
            <a:endParaRPr lang="zh-TW" altLang="en-US" sz="1400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60BC5FF0-A36A-43BA-B8BF-133E000C5B5B}"/>
              </a:ext>
            </a:extLst>
          </p:cNvPr>
          <p:cNvSpPr txBox="1"/>
          <p:nvPr/>
        </p:nvSpPr>
        <p:spPr>
          <a:xfrm>
            <a:off x="6709378" y="6380208"/>
            <a:ext cx="1680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After transformation</a:t>
            </a:r>
            <a:endParaRPr lang="zh-TW" altLang="en-US" sz="1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2046995" y="3880366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(0,0)</a:t>
            </a:r>
          </a:p>
        </p:txBody>
      </p:sp>
    </p:spTree>
    <p:extLst>
      <p:ext uri="{BB962C8B-B14F-4D97-AF65-F5344CB8AC3E}">
        <p14:creationId xmlns:p14="http://schemas.microsoft.com/office/powerpoint/2010/main" val="1305857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7083211" y="6576081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17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159">
            <a:extLst>
              <a:ext uri="{FF2B5EF4-FFF2-40B4-BE49-F238E27FC236}">
                <a16:creationId xmlns:a16="http://schemas.microsoft.com/office/drawing/2014/main" id="{0C1563C8-72C4-4692-A34A-88BF29FB0EC1}"/>
              </a:ext>
            </a:extLst>
          </p:cNvPr>
          <p:cNvSpPr txBox="1">
            <a:spLocks/>
          </p:cNvSpPr>
          <p:nvPr/>
        </p:nvSpPr>
        <p:spPr>
          <a:xfrm>
            <a:off x="-33640" y="85053"/>
            <a:ext cx="9192538" cy="4561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949054" indent="-1949054">
              <a:buSzPct val="25000"/>
            </a:pPr>
            <a:r>
              <a:rPr lang="en-US" altLang="zh-TW" sz="2800" b="1" dirty="0"/>
              <a:t>5.0 Training Cifar10 Classifier Using VGG16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altLang="zh-TW" sz="2800" dirty="0"/>
              <a:t>(</a:t>
            </a:r>
            <a:r>
              <a:rPr lang="zh-CN" altLang="en-US" sz="2800" dirty="0"/>
              <a:t>出題：</a:t>
            </a:r>
            <a:r>
              <a:rPr lang="en-US" altLang="zh-TW" sz="2800" dirty="0"/>
              <a:t>Kevin)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9AF1B500-BF54-4315-BD11-71CA83FF17FC}"/>
              </a:ext>
            </a:extLst>
          </p:cNvPr>
          <p:cNvSpPr txBox="1">
            <a:spLocks/>
          </p:cNvSpPr>
          <p:nvPr/>
        </p:nvSpPr>
        <p:spPr>
          <a:xfrm>
            <a:off x="220300" y="661852"/>
            <a:ext cx="8703401" cy="5974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69875" indent="-269875">
              <a:buFont typeface="+mj-lt"/>
              <a:buAutoNum type="arabicPeriod"/>
            </a:pP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Learn how to construct VGG16</a:t>
            </a:r>
            <a:b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and train it on Cifar10.</a:t>
            </a:r>
          </a:p>
          <a:p>
            <a:pPr marL="269875" indent="-269875">
              <a:buFont typeface="+mj-lt"/>
              <a:buAutoNum type="arabicPeriod"/>
            </a:pP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Environment Requirement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Python 3.6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dirty="0" err="1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Tensorflow</a:t>
            </a:r>
            <a:r>
              <a:rPr lang="en-US" altLang="zh-TW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2 / </a:t>
            </a:r>
            <a:r>
              <a:rPr lang="en-US" altLang="zh-TW" dirty="0" err="1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PyTorch</a:t>
            </a:r>
            <a:r>
              <a:rPr lang="en-US" altLang="zh-TW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1.3.0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dirty="0" err="1">
                <a:latin typeface="Calibri" panose="020F0502020204030204" pitchFamily="34" charset="0"/>
                <a:cs typeface="Calibri" panose="020F0502020204030204" pitchFamily="34" charset="0"/>
              </a:rPr>
              <a:t>opencv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altLang="zh-TW" dirty="0" err="1">
                <a:latin typeface="Calibri" panose="020F0502020204030204" pitchFamily="34" charset="0"/>
                <a:cs typeface="Calibri" panose="020F0502020204030204" pitchFamily="34" charset="0"/>
              </a:rPr>
              <a:t>contrib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-python 3.4.2.17</a:t>
            </a:r>
            <a:b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(for image show and write)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dirty="0" err="1">
                <a:latin typeface="Calibri" panose="020F0502020204030204" pitchFamily="34" charset="0"/>
                <a:cs typeface="Calibri" panose="020F0502020204030204" pitchFamily="34" charset="0"/>
              </a:rPr>
              <a:t>Matplotlib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 3.1.1</a:t>
            </a:r>
            <a:b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(for chart drawing)</a:t>
            </a: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69875" indent="-269875">
              <a:buFont typeface="+mj-lt"/>
              <a:buAutoNum type="arabicPeriod"/>
            </a:pP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Reference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dirty="0">
                <a:hlinkClick r:id="rId3"/>
              </a:rPr>
              <a:t>Very Deep Convolutional Networks for Large-Scale Image Recognition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(VGG16)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dirty="0">
                <a:hlinkClick r:id="rId4"/>
              </a:rPr>
              <a:t>https://www.cs.toronto.edu/~kriz/cifar.html</a:t>
            </a:r>
            <a:r>
              <a:rPr lang="en-US" altLang="zh-TW" dirty="0"/>
              <a:t>(Cifar10)</a:t>
            </a: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https://ithelp.ithome.com.tw/upload/images/20171206/20001976yeCo1PvEO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334" y="1795793"/>
            <a:ext cx="4690366" cy="35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4118992" y="2404533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input(224x224x3)</a:t>
            </a:r>
            <a:endParaRPr lang="zh-TW" altLang="en-US" sz="6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025008" y="2723065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input(112x112x64)</a:t>
            </a:r>
            <a:endParaRPr lang="zh-TW" altLang="en-US" sz="6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630416" y="3072262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input(56x56x128)</a:t>
            </a:r>
            <a:endParaRPr lang="zh-TW" altLang="en-US" sz="6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235824" y="3271123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input(28x28x256)</a:t>
            </a:r>
            <a:endParaRPr lang="zh-TW" altLang="en-US" sz="6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141840" y="3357820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input(14x14x512)</a:t>
            </a:r>
            <a:endParaRPr lang="zh-TW" altLang="en-US" sz="6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7238917" y="2815398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flatten</a:t>
            </a:r>
            <a:endParaRPr lang="zh-TW" altLang="en-US" sz="600" dirty="0"/>
          </a:p>
        </p:txBody>
      </p:sp>
      <p:cxnSp>
        <p:nvCxnSpPr>
          <p:cNvPr id="16" name="直線單箭頭接點 15"/>
          <p:cNvCxnSpPr>
            <a:stCxn id="15" idx="2"/>
          </p:cNvCxnSpPr>
          <p:nvPr/>
        </p:nvCxnSpPr>
        <p:spPr>
          <a:xfrm>
            <a:off x="7691925" y="3000064"/>
            <a:ext cx="453008" cy="5424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5931024" y="3777527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2x2</a:t>
            </a:r>
            <a:endParaRPr lang="zh-TW" altLang="en-US" sz="6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5266350" y="3769647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2x2</a:t>
            </a:r>
            <a:endParaRPr lang="zh-TW" altLang="en-US" sz="6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4517093" y="3870853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2x2</a:t>
            </a:r>
            <a:endParaRPr lang="zh-TW" altLang="en-US" sz="6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7528843" y="3778520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2x2</a:t>
            </a:r>
            <a:endParaRPr lang="zh-TW" altLang="en-US" sz="6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6757334" y="3769647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2x2</a:t>
            </a:r>
            <a:endParaRPr lang="zh-TW" altLang="en-US" sz="6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8460258" y="4543006"/>
            <a:ext cx="334491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600" dirty="0"/>
              <a:t>10</a:t>
            </a:r>
            <a:endParaRPr lang="zh-TW" altLang="en-US" sz="6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3308011"/>
            <a:ext cx="1755373" cy="2012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文字方塊 18"/>
          <p:cNvSpPr txBox="1"/>
          <p:nvPr/>
        </p:nvSpPr>
        <p:spPr>
          <a:xfrm>
            <a:off x="532585" y="5345668"/>
            <a:ext cx="3090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GUI example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5033266" y="5320268"/>
            <a:ext cx="3090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VGG16 framework</a:t>
            </a:r>
            <a:endParaRPr lang="zh-TW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5668599" y="4851401"/>
            <a:ext cx="2313251" cy="1354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5115464" y="2070503"/>
            <a:ext cx="428688" cy="245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16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789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ACD681-401A-4EA8-999D-BC1D39750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96089"/>
            <a:ext cx="8534399" cy="5286104"/>
          </a:xfrm>
        </p:spPr>
        <p:txBody>
          <a:bodyPr>
            <a:normAutofit/>
          </a:bodyPr>
          <a:lstStyle/>
          <a:p>
            <a:pPr marL="444500" indent="-444500">
              <a:buNone/>
            </a:pP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5.1	Load Cifar10 </a:t>
            </a:r>
            <a:r>
              <a:rPr lang="en-US" altLang="zh-TW" sz="1800" b="1" dirty="0"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 dataset and randomly show </a:t>
            </a:r>
            <a:r>
              <a:rPr lang="en-US" altLang="zh-TW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 images and labels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respectively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. (4%)</a:t>
            </a: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None/>
            </a:pP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5.2 	Print out training hyperparameters (</a:t>
            </a:r>
            <a:r>
              <a:rPr lang="en-US" altLang="zh-TW" sz="18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batch size, learning rate, optimizer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). (4%)</a:t>
            </a: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None/>
            </a:pP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5.3	Construct and show your model structure. </a:t>
            </a:r>
            <a:r>
              <a:rPr lang="en-US" altLang="zh-TW" sz="18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(You can use available architecture provided by ML framework to build your model)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 (4%)</a:t>
            </a: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913A19DF-57BD-446B-8F79-A0CEA4E86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788" y="3063866"/>
            <a:ext cx="1837146" cy="743607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450797C-9333-4566-88F8-63678AFCC45D}"/>
              </a:ext>
            </a:extLst>
          </p:cNvPr>
          <p:cNvSpPr txBox="1"/>
          <p:nvPr/>
        </p:nvSpPr>
        <p:spPr>
          <a:xfrm>
            <a:off x="7955279" y="1375374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  <p:pic>
        <p:nvPicPr>
          <p:cNvPr id="2050" name="Picture 2" descr="一張含有 窗戶, 坐, 城市, 公車 的圖片&#10;&#10;自動產生的描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187" y="905790"/>
            <a:ext cx="5875625" cy="146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940523" y="2374697"/>
            <a:ext cx="794947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/>
              <a:t>Label:                     cat                                             ship                                     </a:t>
            </a:r>
            <a:r>
              <a:rPr lang="en-US" altLang="zh-TW" sz="1100" dirty="0" err="1"/>
              <a:t>ship</a:t>
            </a:r>
            <a:r>
              <a:rPr lang="en-US" altLang="zh-TW" sz="1100" dirty="0"/>
              <a:t>                                      airplane                            …         </a:t>
            </a:r>
          </a:p>
          <a:p>
            <a:br>
              <a:rPr lang="en-US" altLang="zh-TW" sz="1100" dirty="0"/>
            </a:br>
            <a:endParaRPr lang="zh-TW" altLang="en-US" sz="11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77" y="4455269"/>
            <a:ext cx="3961388" cy="233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6637947" y="4343944"/>
            <a:ext cx="145618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0 airplane</a:t>
            </a:r>
          </a:p>
          <a:p>
            <a:r>
              <a:rPr lang="en-US" altLang="zh-TW" dirty="0"/>
              <a:t>1 automobile</a:t>
            </a:r>
          </a:p>
          <a:p>
            <a:r>
              <a:rPr lang="en-US" altLang="zh-TW" dirty="0"/>
              <a:t>2 bird	</a:t>
            </a:r>
          </a:p>
          <a:p>
            <a:r>
              <a:rPr lang="en-US" altLang="zh-TW" dirty="0"/>
              <a:t>3 cat	</a:t>
            </a:r>
          </a:p>
          <a:p>
            <a:r>
              <a:rPr lang="en-US" altLang="zh-TW" dirty="0"/>
              <a:t>4 deer	</a:t>
            </a:r>
          </a:p>
          <a:p>
            <a:r>
              <a:rPr lang="en-US" altLang="zh-TW" dirty="0"/>
              <a:t>5 dog	</a:t>
            </a:r>
          </a:p>
          <a:p>
            <a:r>
              <a:rPr lang="en-US" altLang="zh-TW" dirty="0"/>
              <a:t>6 frog	</a:t>
            </a:r>
          </a:p>
          <a:p>
            <a:r>
              <a:rPr lang="en-US" altLang="zh-TW" dirty="0"/>
              <a:t>7 horse	</a:t>
            </a:r>
          </a:p>
          <a:p>
            <a:r>
              <a:rPr lang="en-US" altLang="zh-TW" dirty="0"/>
              <a:t>8 ship	</a:t>
            </a:r>
          </a:p>
          <a:p>
            <a:r>
              <a:rPr lang="en-US" altLang="zh-TW" dirty="0"/>
              <a:t>9 truck</a:t>
            </a:r>
            <a:endParaRPr lang="zh-TW" altLang="en-US" dirty="0"/>
          </a:p>
        </p:txBody>
      </p:sp>
      <p:cxnSp>
        <p:nvCxnSpPr>
          <p:cNvPr id="15" name="肘形接點 14"/>
          <p:cNvCxnSpPr>
            <a:endCxn id="5" idx="3"/>
          </p:cNvCxnSpPr>
          <p:nvPr/>
        </p:nvCxnSpPr>
        <p:spPr>
          <a:xfrm rot="5400000">
            <a:off x="5860728" y="2893807"/>
            <a:ext cx="4806926" cy="34011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807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66E1247D-31D5-4D89-83F2-C0820B7876E6}"/>
              </a:ext>
            </a:extLst>
          </p:cNvPr>
          <p:cNvSpPr txBox="1">
            <a:spLocks/>
          </p:cNvSpPr>
          <p:nvPr/>
        </p:nvSpPr>
        <p:spPr>
          <a:xfrm>
            <a:off x="304800" y="272138"/>
            <a:ext cx="8534399" cy="6241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4500" indent="-444500">
              <a:buFont typeface="Arial" panose="020B0604020202020204" pitchFamily="34" charset="0"/>
              <a:buNone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5.4	Training your model at least </a:t>
            </a:r>
            <a:r>
              <a:rPr lang="en-US" altLang="zh-TW" sz="2000" b="1" dirty="0">
                <a:latin typeface="Calibri" panose="020F0502020204030204" pitchFamily="34" charset="0"/>
                <a:cs typeface="Calibri" panose="020F0502020204030204" pitchFamily="34" charset="0"/>
              </a:rPr>
              <a:t>20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 epochs </a:t>
            </a:r>
            <a:r>
              <a:rPr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your own computer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, save your model and take a screenshot of your </a:t>
            </a:r>
            <a:r>
              <a:rPr lang="en-US" altLang="zh-TW" sz="20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training loss and accuracy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altLang="zh-TW" sz="2000" b="1" dirty="0">
                <a:latin typeface="Calibri" panose="020F0502020204030204" pitchFamily="34" charset="0"/>
                <a:cs typeface="Calibri" panose="020F0502020204030204" pitchFamily="34" charset="0"/>
              </a:rPr>
              <a:t>No saved images no points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 (4%)</a:t>
            </a: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None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5.5	Load your model trained at 5.4, let </a:t>
            </a:r>
            <a:r>
              <a:rPr lang="en-US" altLang="zh-TW" sz="2000" i="1" dirty="0">
                <a:latin typeface="Calibri" panose="020F0502020204030204" pitchFamily="34" charset="0"/>
                <a:cs typeface="Calibri" panose="020F0502020204030204" pitchFamily="34" charset="0"/>
              </a:rPr>
              <a:t>us </a:t>
            </a:r>
            <a:r>
              <a:rPr lang="en-US" altLang="zh-TW" sz="2000" u="sng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choose one image from test images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sz="20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inference the image, show image and estimate the image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 as following. </a:t>
            </a:r>
            <a:r>
              <a:rPr lang="en-US" altLang="zh-TW" sz="2000" b="1" dirty="0">
                <a:latin typeface="Calibri" panose="020F0502020204030204" pitchFamily="34" charset="0"/>
                <a:cs typeface="Calibri" panose="020F0502020204030204" pitchFamily="34" charset="0"/>
              </a:rPr>
              <a:t>No saved model no points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 (4%)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E2EE2EE-78C4-4CEF-9EFC-77E989F52C11}"/>
              </a:ext>
            </a:extLst>
          </p:cNvPr>
          <p:cNvSpPr txBox="1"/>
          <p:nvPr/>
        </p:nvSpPr>
        <p:spPr>
          <a:xfrm>
            <a:off x="5712880" y="1840198"/>
            <a:ext cx="29609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(record accuracy/loss per epoch)</a:t>
            </a:r>
          </a:p>
        </p:txBody>
      </p:sp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id="{B56FF463-4E2A-4D02-9135-155D6BC390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927" y="1151725"/>
            <a:ext cx="3411553" cy="255866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12E383A-CDA3-4A63-B159-AC4814708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753" y="4592680"/>
            <a:ext cx="2086266" cy="695422"/>
          </a:xfrm>
          <a:prstGeom prst="rect">
            <a:avLst/>
          </a:prstGeom>
        </p:spPr>
      </p:pic>
      <p:pic>
        <p:nvPicPr>
          <p:cNvPr id="3077" name="Picture 5" descr="一張含有 朦朧, 相片, 黑色, 貓 的圖片&#10;&#10;自動產生的描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726" y="4589008"/>
            <a:ext cx="2268992" cy="226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一張含有 螢幕擷取畫面 的圖片&#10;&#10;自動產生的描述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722" y="4246358"/>
            <a:ext cx="3482189" cy="261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2051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90">
            <a:extLst>
              <a:ext uri="{FF2B5EF4-FFF2-40B4-BE49-F238E27FC236}">
                <a16:creationId xmlns:a16="http://schemas.microsoft.com/office/drawing/2014/main" id="{EB0CEA43-15DC-466C-8D16-58885C574F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50334"/>
            <a:ext cx="7886700" cy="5823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Notice (1/2)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FA2815D-7254-47C0-9FCD-4ABD84864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77" y="776267"/>
            <a:ext cx="9070825" cy="608173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Copying homework is strictly prohibited!! </a:t>
            </a:r>
            <a:r>
              <a:rPr lang="en-US" dirty="0">
                <a:solidFill>
                  <a:srgbClr val="FF0000"/>
                </a:solidFill>
              </a:rPr>
              <a:t>Penalty: Grade will be zero for both persons!!</a:t>
            </a:r>
          </a:p>
          <a:p>
            <a:r>
              <a:rPr lang="en-US" dirty="0"/>
              <a:t>If the code can’t run, you can come to our Lab within one week and show that your programming can work. Otherwise you will get zero!!</a:t>
            </a:r>
          </a:p>
          <a:p>
            <a:r>
              <a:rPr lang="en-US" dirty="0"/>
              <a:t>Due date =&gt;</a:t>
            </a:r>
            <a:r>
              <a:rPr lang="en-US" altLang="zh-TW" dirty="0">
                <a:solidFill>
                  <a:srgbClr val="FF0000"/>
                </a:solidFill>
              </a:rPr>
              <a:t>23</a:t>
            </a:r>
            <a:r>
              <a:rPr lang="en-US" dirty="0">
                <a:solidFill>
                  <a:srgbClr val="FF0000"/>
                </a:solidFill>
              </a:rPr>
              <a:t>:59:59, 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20</a:t>
            </a:r>
            <a:r>
              <a:rPr lang="en-US" altLang="zh-TW" dirty="0">
                <a:solidFill>
                  <a:srgbClr val="FF0000"/>
                </a:solidFill>
              </a:rPr>
              <a:t>20</a:t>
            </a:r>
            <a:r>
              <a:rPr lang="en-US" dirty="0">
                <a:solidFill>
                  <a:srgbClr val="FF0000"/>
                </a:solidFill>
              </a:rPr>
              <a:t>/11/</a:t>
            </a:r>
            <a:r>
              <a:rPr lang="en-US" altLang="zh-TW" dirty="0">
                <a:solidFill>
                  <a:srgbClr val="FF0000"/>
                </a:solidFill>
              </a:rPr>
              <a:t>O5</a:t>
            </a:r>
            <a:r>
              <a:rPr lang="en-US" dirty="0">
                <a:solidFill>
                  <a:srgbClr val="FF0000"/>
                </a:solidFill>
              </a:rPr>
              <a:t>  (Thu.)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  </a:t>
            </a:r>
            <a:r>
              <a:rPr lang="en-US" dirty="0"/>
              <a:t>No delay. If you submit homework after deadline, you will get 0.</a:t>
            </a:r>
          </a:p>
          <a:p>
            <a:r>
              <a:rPr lang="en-US" dirty="0"/>
              <a:t>Upload to =&gt; </a:t>
            </a:r>
            <a:r>
              <a:rPr lang="en-US" dirty="0">
                <a:solidFill>
                  <a:srgbClr val="0070C0"/>
                </a:solidFill>
              </a:rPr>
              <a:t>140.116.154.1 -&gt; Upload/Homework/OpenCv_Hw1</a:t>
            </a:r>
            <a:endParaRPr lang="en-US" dirty="0">
              <a:solidFill>
                <a:srgbClr val="FF0000"/>
              </a:solidFill>
            </a:endParaRPr>
          </a:p>
          <a:p>
            <a:pPr marL="538163" lvl="1" indent="-2730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</a:rPr>
              <a:t>User ID: opencvdl20</a:t>
            </a:r>
            <a:r>
              <a:rPr lang="en-US" altLang="zh-TW" dirty="0">
                <a:solidFill>
                  <a:srgbClr val="0070C0"/>
                </a:solidFill>
              </a:rPr>
              <a:t>20</a:t>
            </a:r>
            <a:r>
              <a:rPr lang="en-US" dirty="0">
                <a:solidFill>
                  <a:srgbClr val="0070C0"/>
                </a:solidFill>
              </a:rPr>
              <a:t> 	Password: opencvdl20</a:t>
            </a:r>
            <a:r>
              <a:rPr lang="en-US" altLang="zh-TW" dirty="0">
                <a:solidFill>
                  <a:srgbClr val="0070C0"/>
                </a:solidFill>
              </a:rPr>
              <a:t>20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Format</a:t>
            </a:r>
          </a:p>
          <a:p>
            <a:pPr marL="538163" lvl="1" indent="-273050">
              <a:buFont typeface="Wingdings" panose="05000000000000000000" pitchFamily="2" charset="2"/>
              <a:buChar char="Ø"/>
            </a:pPr>
            <a:r>
              <a:rPr lang="en-US" dirty="0"/>
              <a:t>Filename: Hw1_StudentID_Name_Version.rar</a:t>
            </a:r>
          </a:p>
          <a:p>
            <a:pPr lvl="5" indent="-185738"/>
            <a:r>
              <a:rPr lang="en-US" dirty="0"/>
              <a:t>Ex: Hw1_F71234567_林小明_V1.rar</a:t>
            </a:r>
          </a:p>
          <a:p>
            <a:pPr lvl="5" indent="-185738"/>
            <a:r>
              <a:rPr lang="en-US" dirty="0"/>
              <a:t>If you want to update your file, you should update your version to be V2, ex: Hw1_F71234567_林小明_V2.rar</a:t>
            </a:r>
          </a:p>
          <a:p>
            <a:pPr marL="538163" lvl="1" indent="-273050">
              <a:buFont typeface="Wingdings" panose="05000000000000000000" pitchFamily="2" charset="2"/>
              <a:buChar char="Ø"/>
            </a:pPr>
            <a:r>
              <a:rPr lang="en-US" dirty="0"/>
              <a:t>Content: </a:t>
            </a:r>
            <a:r>
              <a:rPr lang="en-US" dirty="0">
                <a:solidFill>
                  <a:srgbClr val="FF0000"/>
                </a:solidFill>
              </a:rPr>
              <a:t>project folder</a:t>
            </a:r>
            <a:r>
              <a:rPr lang="en-US" dirty="0"/>
              <a:t>*( including the pictures )</a:t>
            </a:r>
            <a:br>
              <a:rPr lang="en-US" dirty="0"/>
            </a:br>
            <a:r>
              <a:rPr lang="en-US" dirty="0"/>
              <a:t>	            *note: remove your “Debug” folder to reduce file size</a:t>
            </a:r>
          </a:p>
          <a:p>
            <a:endParaRPr lang="en-US" dirty="0"/>
          </a:p>
        </p:txBody>
      </p:sp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7086603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3015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2" y="6551"/>
            <a:ext cx="7886699" cy="605427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Notice (2/2)</a:t>
            </a:r>
            <a:endParaRPr lang="en-US" sz="28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sz="quarter" idx="12"/>
          </p:nvPr>
        </p:nvSpPr>
        <p:spPr>
          <a:xfrm>
            <a:off x="7086603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3</a:t>
            </a:fld>
            <a:endParaRPr 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36B0FDB-5F82-4B18-8B2E-80ECBF69D58D}"/>
              </a:ext>
            </a:extLst>
          </p:cNvPr>
          <p:cNvSpPr txBox="1">
            <a:spLocks/>
          </p:cNvSpPr>
          <p:nvPr/>
        </p:nvSpPr>
        <p:spPr>
          <a:xfrm>
            <a:off x="218569" y="737992"/>
            <a:ext cx="8850299" cy="45089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Python (recommended)</a:t>
            </a:r>
          </a:p>
          <a:p>
            <a:pPr lvl="1"/>
            <a:r>
              <a:rPr lang="en-US" altLang="zh-TW" sz="2000" dirty="0"/>
              <a:t>Python 3.7 (</a:t>
            </a:r>
            <a:r>
              <a:rPr lang="en-US" altLang="zh-TW" sz="2000" dirty="0">
                <a:hlinkClick r:id="rId3"/>
              </a:rPr>
              <a:t>https://www.python.org/downloads/</a:t>
            </a:r>
            <a:r>
              <a:rPr lang="en-US" altLang="zh-TW" sz="2000" dirty="0"/>
              <a:t>)</a:t>
            </a:r>
          </a:p>
          <a:p>
            <a:pPr lvl="1"/>
            <a:r>
              <a:rPr lang="en-US" altLang="zh-TW" sz="2000" dirty="0" err="1"/>
              <a:t>opencv</a:t>
            </a:r>
            <a:r>
              <a:rPr lang="en-US" altLang="zh-TW" sz="2000" dirty="0"/>
              <a:t>-</a:t>
            </a:r>
            <a:r>
              <a:rPr lang="en-US" altLang="zh-TW" sz="2000" dirty="0" err="1"/>
              <a:t>contrib</a:t>
            </a:r>
            <a:r>
              <a:rPr lang="en-US" altLang="zh-TW" sz="2000" dirty="0"/>
              <a:t>-python (3.4.2.17)</a:t>
            </a:r>
          </a:p>
          <a:p>
            <a:pPr lvl="1"/>
            <a:r>
              <a:rPr lang="en-US" altLang="zh-TW" sz="2000" dirty="0"/>
              <a:t>Matplotlib 3.1.1</a:t>
            </a:r>
          </a:p>
          <a:p>
            <a:pPr lvl="1"/>
            <a:r>
              <a:rPr lang="en-US" altLang="zh-TW" sz="2000" dirty="0"/>
              <a:t>UI framework: pyqt5 (5.15.1)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C++ (check MFC guide in ftp)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OpenCV 3.3.1 (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https://opencv.org/release.html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Visual Studio 2015 (download  from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http://www.cc.ncku.edu.tw/download/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UI framework: MFC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" y="10510"/>
            <a:ext cx="7886699" cy="507080"/>
          </a:xfrm>
        </p:spPr>
        <p:txBody>
          <a:bodyPr/>
          <a:lstStyle/>
          <a:p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Assignment scoring (Total: 100%)</a:t>
            </a:r>
            <a:endParaRPr lang="zh-TW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>
          <a:xfrm>
            <a:off x="262099" y="507081"/>
            <a:ext cx="8761133" cy="5755697"/>
          </a:xfrm>
        </p:spPr>
        <p:txBody>
          <a:bodyPr>
            <a:normAutofit/>
          </a:bodyPr>
          <a:lstStyle/>
          <a:p>
            <a:pPr marL="269081" indent="-269081">
              <a:lnSpc>
                <a:spcPct val="100000"/>
              </a:lnSpc>
              <a:buNone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1. (</a:t>
            </a: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20%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) Image Processing	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</a:p>
          <a:p>
            <a:pPr marL="266700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1.1</a:t>
            </a:r>
            <a:r>
              <a:rPr lang="zh-TW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(5%)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Load Image</a:t>
            </a:r>
            <a:r>
              <a:rPr lang="zh-TW" altLang="en-US" sz="1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File</a:t>
            </a:r>
            <a:r>
              <a:rPr lang="zh-TW" altLang="en-US" sz="1400" dirty="0"/>
              <a:t> </a:t>
            </a:r>
            <a:endParaRPr lang="en-US" altLang="zh-TW" sz="1400" dirty="0"/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1.2</a:t>
            </a:r>
            <a:r>
              <a:rPr lang="zh-TW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(5%)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Color </a:t>
            </a:r>
            <a:r>
              <a:rPr lang="en-US" altLang="zh-TW" sz="1400" dirty="0">
                <a:latin typeface="Arial"/>
                <a:ea typeface="Arial"/>
                <a:cs typeface="Arial"/>
                <a:sym typeface="Arial"/>
              </a:rPr>
              <a:t>Separation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1400" dirty="0"/>
              <a:t> </a:t>
            </a:r>
            <a:endParaRPr lang="en-US" altLang="zh-TW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1.3</a:t>
            </a:r>
            <a:r>
              <a:rPr lang="zh-TW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(5%)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Image Flipping</a:t>
            </a:r>
            <a:r>
              <a:rPr lang="zh-TW" altLang="en-US" sz="1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endParaRPr lang="en-US" altLang="zh-TW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1.4</a:t>
            </a:r>
            <a:r>
              <a:rPr lang="zh-TW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(5%)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Blending</a:t>
            </a:r>
            <a:endParaRPr lang="en-US" altLang="zh-TW" sz="1400" dirty="0"/>
          </a:p>
          <a:p>
            <a:pPr marL="269875" lvl="1" indent="-269875">
              <a:lnSpc>
                <a:spcPct val="100000"/>
              </a:lnSpc>
              <a:buNone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2. (</a:t>
            </a: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20%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) Image Smoothing</a:t>
            </a:r>
          </a:p>
          <a:p>
            <a:pPr marL="266700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2.1 (7%) Median filter </a:t>
            </a:r>
            <a:endParaRPr lang="en-US" altLang="zh-TW" sz="1400" dirty="0"/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2.2 (7%) Gaussian blur </a:t>
            </a:r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2.3 (6%) Bilateral filter </a:t>
            </a:r>
            <a:endParaRPr lang="en-US" altLang="zh-TW" sz="1400" dirty="0"/>
          </a:p>
          <a:p>
            <a:pPr marL="269875" lvl="1" indent="-269875">
              <a:lnSpc>
                <a:spcPct val="100000"/>
              </a:lnSpc>
              <a:buNone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3. (</a:t>
            </a: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20%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) Edge Detection</a:t>
            </a:r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3.1 (5%) Gaussian Blur</a:t>
            </a:r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3.2 (5%) Sobel X</a:t>
            </a:r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3.3 (5%) Sobel Y</a:t>
            </a:r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3.4 (5%) Magnitude </a:t>
            </a:r>
            <a:endParaRPr lang="en-US" altLang="zh-TW" sz="1400" dirty="0"/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4. (</a:t>
            </a: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20%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) Transforms: </a:t>
            </a:r>
          </a:p>
          <a:p>
            <a:pPr marL="265113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4.1 (7%) Rotation, </a:t>
            </a:r>
          </a:p>
          <a:p>
            <a:pPr marL="265113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4.2 (7%) Scaling, </a:t>
            </a:r>
          </a:p>
          <a:p>
            <a:pPr marL="265113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4.3 (6%) Translation</a:t>
            </a: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5. (</a:t>
            </a: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20%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) Training Cifar-10 Classifier Using VGG16</a:t>
            </a:r>
          </a:p>
          <a:p>
            <a:pPr marL="266700" lvl="1" indent="0">
              <a:lnSpc>
                <a:spcPct val="100000"/>
              </a:lnSpc>
              <a:buNone/>
            </a:pPr>
            <a:endParaRPr lang="en-US" altLang="zh-TW" sz="1400" dirty="0"/>
          </a:p>
        </p:txBody>
      </p:sp>
      <p:sp>
        <p:nvSpPr>
          <p:cNvPr id="4" name="Shape 99">
            <a:extLst>
              <a:ext uri="{FF2B5EF4-FFF2-40B4-BE49-F238E27FC236}">
                <a16:creationId xmlns:a16="http://schemas.microsoft.com/office/drawing/2014/main" id="{C974698B-7881-4098-9F61-D38405A647A3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7086603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4</a:t>
            </a:fld>
            <a:endParaRPr 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B5DCF5D-72D2-4E6B-A5F5-3BCA16136602}"/>
              </a:ext>
            </a:extLst>
          </p:cNvPr>
          <p:cNvSpPr txBox="1"/>
          <p:nvPr/>
        </p:nvSpPr>
        <p:spPr>
          <a:xfrm>
            <a:off x="3113034" y="547780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Jimmy)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6EA356C-A0FF-4A54-8DE5-DCC4A87DB81A}"/>
              </a:ext>
            </a:extLst>
          </p:cNvPr>
          <p:cNvSpPr txBox="1"/>
          <p:nvPr/>
        </p:nvSpPr>
        <p:spPr>
          <a:xfrm>
            <a:off x="3113034" y="2209078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Brian</a:t>
            </a:r>
            <a:r>
              <a:rPr lang="en-US" altLang="zh-TW" sz="18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AC8C3D-883C-41D6-9E1B-6B2B35289AC1}"/>
              </a:ext>
            </a:extLst>
          </p:cNvPr>
          <p:cNvSpPr txBox="1"/>
          <p:nvPr/>
        </p:nvSpPr>
        <p:spPr>
          <a:xfrm>
            <a:off x="3113034" y="3533613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Shan</a:t>
            </a:r>
            <a:r>
              <a:rPr lang="en-US" altLang="zh-TW" sz="18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5812C8E-3153-4E98-BD0D-3EA22247DC1D}"/>
              </a:ext>
            </a:extLst>
          </p:cNvPr>
          <p:cNvSpPr txBox="1"/>
          <p:nvPr/>
        </p:nvSpPr>
        <p:spPr>
          <a:xfrm>
            <a:off x="7361883" y="4524050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Jimmy)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777875A-B7B1-40FA-BC59-B45A39066199}"/>
              </a:ext>
            </a:extLst>
          </p:cNvPr>
          <p:cNvSpPr txBox="1"/>
          <p:nvPr/>
        </p:nvSpPr>
        <p:spPr>
          <a:xfrm>
            <a:off x="7361883" y="4877902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Kevin)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1F328F0-D219-4A1C-98B2-BE86EE1D7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117" y="1520410"/>
            <a:ext cx="4333115" cy="250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34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D82C8D63-AA30-45B6-B91D-8C29D3B99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20" y="2332979"/>
            <a:ext cx="3286125" cy="3952875"/>
          </a:xfrm>
          <a:prstGeom prst="rect">
            <a:avLst/>
          </a:prstGeom>
        </p:spPr>
      </p:pic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0" y="72122"/>
            <a:ext cx="9144000" cy="490071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1.1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Load Image File </a:t>
            </a:r>
            <a:endParaRPr lang="zh-TW" altLang="en-US" sz="28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Shape 125"/>
          <p:cNvSpPr txBox="1">
            <a:spLocks noGrp="1"/>
          </p:cNvSpPr>
          <p:nvPr>
            <p:ph idx="1"/>
          </p:nvPr>
        </p:nvSpPr>
        <p:spPr>
          <a:xfrm>
            <a:off x="2" y="582278"/>
            <a:ext cx="8781691" cy="198706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34290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“Uncle_Roger.jpg” image</a:t>
            </a:r>
          </a:p>
          <a:p>
            <a:pPr marL="355600" indent="-24130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Open a new window to show the image (Uncle_Roger.jpg)</a:t>
            </a:r>
          </a:p>
          <a:p>
            <a:pPr marL="355600" indent="-2413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2) Show the height and width of the image in </a:t>
            </a:r>
            <a:r>
              <a:rPr lang="en-US" altLang="zh-TW" sz="2000" b="1" dirty="0">
                <a:latin typeface="Arial"/>
                <a:ea typeface="Arial"/>
                <a:cs typeface="Arial"/>
                <a:sym typeface="Arial"/>
              </a:rPr>
              <a:t>console mode</a:t>
            </a:r>
            <a:endParaRPr lang="zh-TW" altLang="zh-TW" sz="20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>
              <a:lnSpc>
                <a:spcPct val="100000"/>
              </a:lnSpc>
            </a:pPr>
            <a:r>
              <a:rPr lang="zh-TW" altLang="zh-TW" sz="2000" dirty="0"/>
              <a:t>Hint : Textbook Chapter 2</a:t>
            </a:r>
            <a:r>
              <a:rPr lang="en-US" altLang="zh-TW" sz="2000" dirty="0"/>
              <a:t>, p. 22~23</a:t>
            </a:r>
            <a:endParaRPr lang="zh-TW" altLang="en-US" sz="20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Shape 126"/>
          <p:cNvSpPr txBox="1">
            <a:spLocks noGrp="1"/>
          </p:cNvSpPr>
          <p:nvPr>
            <p:ph type="sldNum" sz="quarter" idx="12"/>
          </p:nvPr>
        </p:nvSpPr>
        <p:spPr>
          <a:xfrm>
            <a:off x="7086603" y="657241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5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192"/>
          <p:cNvSpPr/>
          <p:nvPr/>
        </p:nvSpPr>
        <p:spPr>
          <a:xfrm>
            <a:off x="3787545" y="4109096"/>
            <a:ext cx="633271" cy="40064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56B7BB-22ED-4F3E-A455-80E89AF83B6E}"/>
              </a:ext>
            </a:extLst>
          </p:cNvPr>
          <p:cNvSpPr/>
          <p:nvPr/>
        </p:nvSpPr>
        <p:spPr>
          <a:xfrm>
            <a:off x="1268041" y="3264652"/>
            <a:ext cx="1716459" cy="5072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2C1A3C8-E139-4040-AF4A-0488B93F4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6834" y="2491769"/>
            <a:ext cx="4183452" cy="257490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2379C2A-AC28-486C-BA09-FB589B64C0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92" b="-1"/>
          <a:stretch/>
        </p:blipFill>
        <p:spPr>
          <a:xfrm>
            <a:off x="4636836" y="5066673"/>
            <a:ext cx="1914795" cy="60384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1C34D660-8956-43D8-A651-0C4C78C455D9}"/>
              </a:ext>
            </a:extLst>
          </p:cNvPr>
          <p:cNvSpPr txBox="1"/>
          <p:nvPr/>
        </p:nvSpPr>
        <p:spPr>
          <a:xfrm>
            <a:off x="826363" y="6569263"/>
            <a:ext cx="7375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圖片出處</a:t>
            </a:r>
            <a:r>
              <a:rPr lang="en-US" altLang="zh-TW" sz="1200" dirty="0"/>
              <a:t>:</a:t>
            </a:r>
            <a:r>
              <a:rPr lang="zh-TW" altLang="en-US" sz="1200" dirty="0"/>
              <a:t> </a:t>
            </a:r>
            <a:r>
              <a:rPr lang="en-US" altLang="zh-TW" sz="1200" dirty="0"/>
              <a:t>Youtuber </a:t>
            </a:r>
            <a:r>
              <a:rPr lang="en-US" altLang="zh-TW" sz="1200" u="sng" dirty="0"/>
              <a:t>Uncle Roger </a:t>
            </a:r>
            <a:r>
              <a:rPr lang="en-US" altLang="zh-TW" sz="1200" dirty="0"/>
              <a:t>(https://www.youtube.com/channel/UCVjlpEjEY9GpksqbEesJnNA)</a:t>
            </a:r>
            <a:endParaRPr lang="zh-TW" altLang="en-US" sz="12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960F542-2EB3-4810-BCE5-2C10BEFAD25C}"/>
              </a:ext>
            </a:extLst>
          </p:cNvPr>
          <p:cNvSpPr txBox="1"/>
          <p:nvPr/>
        </p:nvSpPr>
        <p:spPr>
          <a:xfrm>
            <a:off x="7372350" y="26703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Jimmy)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2092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CD5EAE54-CD35-47E9-9AD5-12B80E727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94" y="2366171"/>
            <a:ext cx="3286125" cy="3952875"/>
          </a:xfrm>
          <a:prstGeom prst="rect">
            <a:avLst/>
          </a:prstGeom>
        </p:spPr>
      </p:pic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0" y="2"/>
            <a:ext cx="9144000" cy="553043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1.2 Color </a:t>
            </a:r>
            <a:r>
              <a:rPr lang="en-US" altLang="zh-TW" sz="2800" b="1" dirty="0">
                <a:latin typeface="Arial"/>
                <a:cs typeface="Arial"/>
              </a:rPr>
              <a:t>Separation</a:t>
            </a:r>
            <a:endParaRPr lang="zh-TW" altLang="en-US" sz="2800" b="1" dirty="0">
              <a:latin typeface="Arial"/>
              <a:cs typeface="Arial"/>
              <a:sym typeface="Arial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idx="1"/>
          </p:nvPr>
        </p:nvSpPr>
        <p:spPr>
          <a:xfrm>
            <a:off x="2" y="538954"/>
            <a:ext cx="8716776" cy="2532311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a color image, “Flower.jpg”</a:t>
            </a:r>
          </a:p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Extract 3 channels of the image </a:t>
            </a:r>
            <a:r>
              <a:rPr lang="en-US" altLang="zh-TW" sz="20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altLang="zh-TW" sz="2000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altLang="zh-TW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to 3 separated channels.</a:t>
            </a:r>
            <a:br>
              <a:rPr lang="en-US" altLang="zh-TW" sz="2000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2) Open 3 new windows to show result images.</a:t>
            </a:r>
          </a:p>
          <a:p>
            <a:pPr marL="361950" indent="-361950">
              <a:lnSpc>
                <a:spcPct val="100000"/>
              </a:lnSpc>
            </a:pPr>
            <a:r>
              <a:rPr lang="en-US" altLang="zh-TW" sz="2000" dirty="0"/>
              <a:t>Hint: Textbook Chapter 3, p.31 ~ p.44</a:t>
            </a:r>
            <a:endParaRPr lang="zh-TW" altLang="en-US" sz="20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sz="quarter" idx="12"/>
          </p:nvPr>
        </p:nvSpPr>
        <p:spPr>
          <a:xfrm>
            <a:off x="7106085" y="6574135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6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139">
            <a:extLst>
              <a:ext uri="{FF2B5EF4-FFF2-40B4-BE49-F238E27FC236}">
                <a16:creationId xmlns:a16="http://schemas.microsoft.com/office/drawing/2014/main" id="{B8DC6562-D898-4B62-A00C-1BDC47DB0925}"/>
              </a:ext>
            </a:extLst>
          </p:cNvPr>
          <p:cNvSpPr/>
          <p:nvPr/>
        </p:nvSpPr>
        <p:spPr>
          <a:xfrm rot="5400000">
            <a:off x="5958726" y="4061251"/>
            <a:ext cx="567161" cy="40205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A0897D-81A0-4DEB-B474-EBDD2617D02B}"/>
              </a:ext>
            </a:extLst>
          </p:cNvPr>
          <p:cNvSpPr/>
          <p:nvPr/>
        </p:nvSpPr>
        <p:spPr>
          <a:xfrm>
            <a:off x="966403" y="3978699"/>
            <a:ext cx="1687897" cy="4536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EBE263C-AE67-4ACB-8811-30B1FC4B8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520" y="2201382"/>
            <a:ext cx="1396782" cy="166515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F7962BC-C33A-43BA-92F2-F2BBD34D1C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9996" y="4545860"/>
            <a:ext cx="1396782" cy="166515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EAF425A-4CAF-4492-BC0B-6FB8032F11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6412" y="4545860"/>
            <a:ext cx="1396782" cy="166515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580E16E-C441-42E7-805B-D229359977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4519" y="4545860"/>
            <a:ext cx="1396782" cy="1665159"/>
          </a:xfrm>
          <a:prstGeom prst="rect">
            <a:avLst/>
          </a:prstGeom>
        </p:spPr>
      </p:pic>
      <p:sp>
        <p:nvSpPr>
          <p:cNvPr id="15" name="Shape 139">
            <a:extLst>
              <a:ext uri="{FF2B5EF4-FFF2-40B4-BE49-F238E27FC236}">
                <a16:creationId xmlns:a16="http://schemas.microsoft.com/office/drawing/2014/main" id="{81DD55FC-A1C5-4114-8684-3645EC54C329}"/>
              </a:ext>
            </a:extLst>
          </p:cNvPr>
          <p:cNvSpPr/>
          <p:nvPr/>
        </p:nvSpPr>
        <p:spPr>
          <a:xfrm rot="7636796">
            <a:off x="5081089" y="4021386"/>
            <a:ext cx="567161" cy="40205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16" name="Shape 139">
            <a:extLst>
              <a:ext uri="{FF2B5EF4-FFF2-40B4-BE49-F238E27FC236}">
                <a16:creationId xmlns:a16="http://schemas.microsoft.com/office/drawing/2014/main" id="{BB929C66-F05F-4F38-BBCD-8518567A5A69}"/>
              </a:ext>
            </a:extLst>
          </p:cNvPr>
          <p:cNvSpPr/>
          <p:nvPr/>
        </p:nvSpPr>
        <p:spPr>
          <a:xfrm rot="2987630">
            <a:off x="6936705" y="3990014"/>
            <a:ext cx="567161" cy="40205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FB824CE-6067-4259-B543-E41AA0FCDD5D}"/>
              </a:ext>
            </a:extLst>
          </p:cNvPr>
          <p:cNvSpPr txBox="1"/>
          <p:nvPr/>
        </p:nvSpPr>
        <p:spPr>
          <a:xfrm>
            <a:off x="7372350" y="26703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Jimmy)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3424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125E6984-3C96-47E0-A1C1-92E2862A6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53" y="2622430"/>
            <a:ext cx="2718177" cy="3269691"/>
          </a:xfrm>
          <a:prstGeom prst="rect">
            <a:avLst/>
          </a:prstGeom>
        </p:spPr>
      </p:pic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0" y="2"/>
            <a:ext cx="9090116" cy="585593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1.3 Image Flipping 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idx="1"/>
          </p:nvPr>
        </p:nvSpPr>
        <p:spPr>
          <a:xfrm>
            <a:off x="53886" y="559720"/>
            <a:ext cx="8993193" cy="206271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an image, “Uncle_Roger.jpg”</a:t>
            </a:r>
          </a:p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Flip the image (Uncle_Roger.jpg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zh-TW" alt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and open a new window to show the result.</a:t>
            </a:r>
            <a:endParaRPr lang="zh-TW" altLang="en-US" sz="2000" dirty="0">
              <a:latin typeface="Arial"/>
              <a:ea typeface="Arial"/>
              <a:cs typeface="Arial"/>
              <a:sym typeface="Arial"/>
            </a:endParaRPr>
          </a:p>
          <a:p>
            <a:pPr marL="361950" indent="-361950">
              <a:lnSpc>
                <a:spcPct val="100000"/>
              </a:lnSpc>
            </a:pPr>
            <a:r>
              <a:rPr lang="en-US" altLang="zh-TW" sz="2000" dirty="0"/>
              <a:t>Hint: </a:t>
            </a:r>
            <a:r>
              <a:rPr lang="en-US" altLang="zh-TW" sz="2000" dirty="0">
                <a:solidFill>
                  <a:schemeClr val="dk1"/>
                </a:solidFill>
                <a:sym typeface="Calibri"/>
              </a:rPr>
              <a:t>Textbook Chapter </a:t>
            </a:r>
            <a:r>
              <a:rPr lang="en-US" altLang="zh-TW" sz="2000" dirty="0"/>
              <a:t>3</a:t>
            </a:r>
            <a:r>
              <a:rPr lang="en-US" altLang="zh-TW" dirty="0"/>
              <a:t>, </a:t>
            </a:r>
            <a:r>
              <a:rPr lang="en-US" altLang="zh-TW" sz="2000" dirty="0"/>
              <a:t>p.31 ~ p.44 </a:t>
            </a:r>
          </a:p>
        </p:txBody>
      </p:sp>
      <p:sp>
        <p:nvSpPr>
          <p:cNvPr id="146" name="Shape 146"/>
          <p:cNvSpPr txBox="1">
            <a:spLocks noGrp="1"/>
          </p:cNvSpPr>
          <p:nvPr>
            <p:ph type="sldNum" sz="quarter" idx="12"/>
          </p:nvPr>
        </p:nvSpPr>
        <p:spPr>
          <a:xfrm>
            <a:off x="7086603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7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106DDA-268B-48B0-A671-BAE936BC113F}"/>
              </a:ext>
            </a:extLst>
          </p:cNvPr>
          <p:cNvSpPr/>
          <p:nvPr/>
        </p:nvSpPr>
        <p:spPr>
          <a:xfrm>
            <a:off x="812092" y="4488473"/>
            <a:ext cx="1423108" cy="4137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2773C24-25F2-4304-8676-4EA947117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8497" y="3830759"/>
            <a:ext cx="2970233" cy="182817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AF4E7AB-5E51-4939-9FC6-D46C6BAF7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2614" y="3830760"/>
            <a:ext cx="2970233" cy="1828170"/>
          </a:xfrm>
          <a:prstGeom prst="rect">
            <a:avLst/>
          </a:prstGeom>
        </p:spPr>
      </p:pic>
      <p:sp>
        <p:nvSpPr>
          <p:cNvPr id="7" name="向右箭號 1">
            <a:extLst>
              <a:ext uri="{FF2B5EF4-FFF2-40B4-BE49-F238E27FC236}">
                <a16:creationId xmlns:a16="http://schemas.microsoft.com/office/drawing/2014/main" id="{33FAA608-CA27-44AA-944D-9CEBBD368CD2}"/>
              </a:ext>
            </a:extLst>
          </p:cNvPr>
          <p:cNvSpPr/>
          <p:nvPr/>
        </p:nvSpPr>
        <p:spPr>
          <a:xfrm>
            <a:off x="5793254" y="4819547"/>
            <a:ext cx="398719" cy="1822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2F5D867-ADD1-4477-934F-CC8B16C0268B}"/>
              </a:ext>
            </a:extLst>
          </p:cNvPr>
          <p:cNvSpPr txBox="1"/>
          <p:nvPr/>
        </p:nvSpPr>
        <p:spPr>
          <a:xfrm>
            <a:off x="7372350" y="26703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Jimmy)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4524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B9333E16-74DB-496C-9F5B-7986EF0D5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02" y="3444560"/>
            <a:ext cx="2718177" cy="3269691"/>
          </a:xfrm>
          <a:prstGeom prst="rect">
            <a:avLst/>
          </a:prstGeom>
        </p:spPr>
      </p:pic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-18949" y="0"/>
            <a:ext cx="9144000" cy="537882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marL="1949053" indent="-1949053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1.4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Blending 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56" name="Shape 156"/>
          <p:cNvSpPr txBox="1">
            <a:spLocks noGrp="1"/>
          </p:cNvSpPr>
          <p:nvPr>
            <p:ph idx="1"/>
          </p:nvPr>
        </p:nvSpPr>
        <p:spPr>
          <a:xfrm>
            <a:off x="52747" y="537882"/>
            <a:ext cx="9056359" cy="32634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0" indent="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2 images, “Uncle_Roger.jpg” and the result of 1.3</a:t>
            </a:r>
          </a:p>
          <a:p>
            <a:pPr marL="0" indent="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Combine two images (Uncle_Roger.jpg and the result of 1.3).</a:t>
            </a:r>
            <a:br>
              <a:rPr lang="en-US" altLang="zh-TW" sz="2000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2) Use </a:t>
            </a:r>
            <a:r>
              <a:rPr lang="en-US" altLang="zh-TW" sz="2000" dirty="0">
                <a:latin typeface="Consolas" panose="020B0609020204030204" pitchFamily="49" charset="0"/>
              </a:rPr>
              <a:t>Trackbar</a:t>
            </a:r>
            <a:r>
              <a:rPr lang="en-US" altLang="zh-TW" sz="2000" dirty="0">
                <a:latin typeface="Arial"/>
                <a:cs typeface="Arial"/>
                <a:sym typeface="Arial"/>
              </a:rPr>
              <a:t> to change the weights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and show the result in the new window.</a:t>
            </a:r>
            <a:endParaRPr lang="en-US" altLang="zh-TW" sz="2000" dirty="0"/>
          </a:p>
          <a:p>
            <a:pPr marL="0" indent="361950">
              <a:lnSpc>
                <a:spcPct val="100000"/>
              </a:lnSpc>
            </a:pPr>
            <a:r>
              <a:rPr lang="en-US" altLang="zh-TW" sz="2000" dirty="0"/>
              <a:t>Hint:</a:t>
            </a:r>
            <a:endParaRPr lang="en-US" altLang="zh-TW" dirty="0"/>
          </a:p>
          <a:p>
            <a:pPr marL="361950" lvl="1" indent="241300">
              <a:lnSpc>
                <a:spcPct val="100000"/>
              </a:lnSpc>
            </a:pPr>
            <a:r>
              <a:rPr lang="en-US" altLang="zh-TW" dirty="0"/>
              <a:t>Textbook Chapter 3, p. 51 ~ 51			</a:t>
            </a:r>
          </a:p>
          <a:p>
            <a:pPr marL="361950" lvl="1" indent="241300">
              <a:lnSpc>
                <a:spcPct val="100000"/>
              </a:lnSpc>
            </a:pPr>
            <a:r>
              <a:rPr lang="en-US" altLang="zh-TW" sz="2000" dirty="0"/>
              <a:t>cv2.createTrackbar(...) for Python			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sldNum" sz="quarter" idx="12"/>
          </p:nvPr>
        </p:nvSpPr>
        <p:spPr>
          <a:xfrm>
            <a:off x="7419197" y="6619309"/>
            <a:ext cx="1689908" cy="238693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8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F52B2E-1B56-4D39-BF0D-5C8C8049770C}"/>
              </a:ext>
            </a:extLst>
          </p:cNvPr>
          <p:cNvSpPr/>
          <p:nvPr/>
        </p:nvSpPr>
        <p:spPr>
          <a:xfrm>
            <a:off x="798141" y="5897831"/>
            <a:ext cx="1411660" cy="4222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1C9A345-F99E-4484-9CA7-98AD9870C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998" y="3019109"/>
            <a:ext cx="2478268" cy="17090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04ED7C9-1623-482B-87AF-DBD771892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1531" y="3074330"/>
            <a:ext cx="2449722" cy="170902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21E68BC-C663-4A1D-A3FC-F19650C1D7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1318" y="5043318"/>
            <a:ext cx="2474639" cy="1709025"/>
          </a:xfrm>
          <a:prstGeom prst="rect">
            <a:avLst/>
          </a:prstGeom>
        </p:spPr>
      </p:pic>
      <p:sp>
        <p:nvSpPr>
          <p:cNvPr id="163" name="Shape 163"/>
          <p:cNvSpPr/>
          <p:nvPr/>
        </p:nvSpPr>
        <p:spPr>
          <a:xfrm>
            <a:off x="5995888" y="5207000"/>
            <a:ext cx="119890" cy="13401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65" name="Shape 165"/>
          <p:cNvSpPr/>
          <p:nvPr/>
        </p:nvSpPr>
        <p:spPr>
          <a:xfrm>
            <a:off x="8651424" y="3245832"/>
            <a:ext cx="119890" cy="13401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66" name="Shape 166"/>
          <p:cNvSpPr/>
          <p:nvPr/>
        </p:nvSpPr>
        <p:spPr>
          <a:xfrm>
            <a:off x="3440587" y="3211282"/>
            <a:ext cx="119890" cy="13401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" name="向右箭號 1"/>
          <p:cNvSpPr/>
          <p:nvPr/>
        </p:nvSpPr>
        <p:spPr>
          <a:xfrm rot="2996566">
            <a:off x="4401373" y="4822205"/>
            <a:ext cx="398719" cy="1822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向右箭號 14"/>
          <p:cNvSpPr/>
          <p:nvPr/>
        </p:nvSpPr>
        <p:spPr>
          <a:xfrm rot="7680673">
            <a:off x="7118218" y="4847421"/>
            <a:ext cx="398719" cy="1822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766B8D2-7D3B-41B0-9183-AEE7A94F09C9}"/>
              </a:ext>
            </a:extLst>
          </p:cNvPr>
          <p:cNvSpPr txBox="1"/>
          <p:nvPr/>
        </p:nvSpPr>
        <p:spPr>
          <a:xfrm>
            <a:off x="7372350" y="26703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Jimmy)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85194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0" y="2"/>
            <a:ext cx="9144000" cy="553043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2.1 </a:t>
            </a:r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Median filter</a:t>
            </a:r>
            <a:endParaRPr lang="zh-TW" altLang="en-US" sz="2800" b="1" dirty="0">
              <a:latin typeface="Arial"/>
              <a:cs typeface="Arial"/>
              <a:sym typeface="Arial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idx="1"/>
          </p:nvPr>
        </p:nvSpPr>
        <p:spPr>
          <a:xfrm>
            <a:off x="17703" y="536543"/>
            <a:ext cx="8716776" cy="2532311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a color image, “Cat.png”</a:t>
            </a:r>
          </a:p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Apply 7x7 median filter to “cat.png”</a:t>
            </a:r>
          </a:p>
          <a:p>
            <a:pPr marL="361950" indent="-361950">
              <a:lnSpc>
                <a:spcPct val="100000"/>
              </a:lnSpc>
            </a:pPr>
            <a:r>
              <a:rPr lang="en-US" altLang="zh-TW" sz="2000" dirty="0"/>
              <a:t>Hint: Textbook Chapter 5, p.109 ~ p.115</a:t>
            </a:r>
            <a:endParaRPr lang="zh-TW" altLang="en-US" sz="20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sz="quarter" idx="12"/>
          </p:nvPr>
        </p:nvSpPr>
        <p:spPr>
          <a:xfrm>
            <a:off x="7106085" y="6574135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9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CA628FA-DC6E-4D80-9DB7-FD2FB0BEF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90" y="2141760"/>
            <a:ext cx="3689540" cy="37022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D22CC7F-12E0-4155-9477-AF0D789588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953" y="2430348"/>
            <a:ext cx="3189116" cy="1793878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E4137056-2B5D-4C08-B8B9-41D864249E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2953" y="4532714"/>
            <a:ext cx="3184032" cy="1923629"/>
          </a:xfrm>
          <a:prstGeom prst="rect">
            <a:avLst/>
          </a:prstGeom>
        </p:spPr>
      </p:pic>
      <p:sp>
        <p:nvSpPr>
          <p:cNvPr id="19" name="向右箭號 14">
            <a:extLst>
              <a:ext uri="{FF2B5EF4-FFF2-40B4-BE49-F238E27FC236}">
                <a16:creationId xmlns:a16="http://schemas.microsoft.com/office/drawing/2014/main" id="{B322F879-2C65-4F6D-B6AA-E6C09FCE2B00}"/>
              </a:ext>
            </a:extLst>
          </p:cNvPr>
          <p:cNvSpPr/>
          <p:nvPr/>
        </p:nvSpPr>
        <p:spPr>
          <a:xfrm rot="5400000">
            <a:off x="6427036" y="4308197"/>
            <a:ext cx="295864" cy="15317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698CA353-5DBD-432D-B8B3-02E07862956E}"/>
              </a:ext>
            </a:extLst>
          </p:cNvPr>
          <p:cNvSpPr/>
          <p:nvPr/>
        </p:nvSpPr>
        <p:spPr>
          <a:xfrm>
            <a:off x="1142292" y="2876647"/>
            <a:ext cx="2423868" cy="6328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0808AB9-6160-4640-A516-4FD5804F81A9}"/>
              </a:ext>
            </a:extLst>
          </p:cNvPr>
          <p:cNvSpPr txBox="1"/>
          <p:nvPr/>
        </p:nvSpPr>
        <p:spPr>
          <a:xfrm>
            <a:off x="7514590" y="84812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Brian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dirty="0"/>
          </a:p>
        </p:txBody>
      </p:sp>
      <p:pic>
        <p:nvPicPr>
          <p:cNvPr id="1026" name="Picture 2" descr="3.4. Median Blur">
            <a:extLst>
              <a:ext uri="{FF2B5EF4-FFF2-40B4-BE49-F238E27FC236}">
                <a16:creationId xmlns:a16="http://schemas.microsoft.com/office/drawing/2014/main" id="{702352C9-5AD1-4ED9-9F74-3AD832889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204" y="771859"/>
            <a:ext cx="2979527" cy="10726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0E573BEF-16E8-4306-B111-1C22AA1F522A}"/>
              </a:ext>
            </a:extLst>
          </p:cNvPr>
          <p:cNvSpPr txBox="1"/>
          <p:nvPr/>
        </p:nvSpPr>
        <p:spPr>
          <a:xfrm>
            <a:off x="5644467" y="1814083"/>
            <a:ext cx="2014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Median filter example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0217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804</TotalTime>
  <Words>1750</Words>
  <Application>Microsoft Office PowerPoint</Application>
  <PresentationFormat>如螢幕大小 (4:3)</PresentationFormat>
  <Paragraphs>266</Paragraphs>
  <Slides>19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7" baseType="lpstr">
      <vt:lpstr>DengXian</vt:lpstr>
      <vt:lpstr>Arial</vt:lpstr>
      <vt:lpstr>Calibri</vt:lpstr>
      <vt:lpstr>Calibri Light</vt:lpstr>
      <vt:lpstr>Cambria Math</vt:lpstr>
      <vt:lpstr>Consolas</vt:lpstr>
      <vt:lpstr>Wingdings</vt:lpstr>
      <vt:lpstr>Office 佈景主題</vt:lpstr>
      <vt:lpstr>影像處理、電腦視覺及深度學習概論 (Introduction to Image Processing, Computer Vision and Deep Learning)  Homework 1</vt:lpstr>
      <vt:lpstr>Notice (1/2)</vt:lpstr>
      <vt:lpstr>Notice (2/2)</vt:lpstr>
      <vt:lpstr>Assignment scoring (Total: 100%)</vt:lpstr>
      <vt:lpstr>1.1 Load Image File </vt:lpstr>
      <vt:lpstr>1.2 Color Separation</vt:lpstr>
      <vt:lpstr>1.3 Image Flipping  </vt:lpstr>
      <vt:lpstr>1.4 Blending  </vt:lpstr>
      <vt:lpstr>2.1 Median filter</vt:lpstr>
      <vt:lpstr>2.2 Gaussian Blur</vt:lpstr>
      <vt:lpstr>2.3 Bilateral filter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影像處理、電腦視覺及深度學習概論 (Introduction to Image Processing, Computer Vision and Deep Learning)  Homework 1</dc:title>
  <dc:creator>rl</dc:creator>
  <cp:lastModifiedBy>以昀 鄭</cp:lastModifiedBy>
  <cp:revision>77</cp:revision>
  <dcterms:created xsi:type="dcterms:W3CDTF">2020-09-25T03:15:31Z</dcterms:created>
  <dcterms:modified xsi:type="dcterms:W3CDTF">2020-10-18T09:41:32Z</dcterms:modified>
</cp:coreProperties>
</file>